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gif" ContentType="image/gif"/>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CEF61-6938-436B-8D9A-3F51EC235F1C}" type="datetimeFigureOut">
              <a:rPr lang="en-US" smtClean="0"/>
              <a:t>9/21/2011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D928B-F49C-4A25-B3B7-EB88FFBE4255}" type="slidenum">
              <a:rPr lang="en-US" smtClean="0"/>
              <a:t>‹#›</a:t>
            </a:fld>
            <a:endParaRPr lang="en-US" dirty="0"/>
          </a:p>
        </p:txBody>
      </p:sp>
    </p:spTree>
    <p:extLst>
      <p:ext uri="{BB962C8B-B14F-4D97-AF65-F5344CB8AC3E}">
        <p14:creationId xmlns:p14="http://schemas.microsoft.com/office/powerpoint/2010/main" val="293584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D928B-F49C-4A25-B3B7-EB88FFBE4255}" type="slidenum">
              <a:rPr lang="en-US" smtClean="0"/>
              <a:t>1</a:t>
            </a:fld>
            <a:endParaRPr lang="en-US" dirty="0"/>
          </a:p>
        </p:txBody>
      </p:sp>
    </p:spTree>
    <p:extLst>
      <p:ext uri="{BB962C8B-B14F-4D97-AF65-F5344CB8AC3E}">
        <p14:creationId xmlns:p14="http://schemas.microsoft.com/office/powerpoint/2010/main" val="236488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32E8CF8D-BED4-443A-9D22-5A824558B60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8CF8D-BED4-443A-9D22-5A824558B60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8CF8D-BED4-443A-9D22-5A824558B60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8CF8D-BED4-443A-9D22-5A824558B60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8CF8D-BED4-443A-9D22-5A824558B60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E8CF8D-BED4-443A-9D22-5A824558B607}"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E8CF8D-BED4-443A-9D22-5A824558B607}"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E8CF8D-BED4-443A-9D22-5A824558B60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E8CF8D-BED4-443A-9D22-5A824558B60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E8CF8D-BED4-443A-9D22-5A824558B607}"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A3226A4-021C-4BD1-B496-EA39E947F3C6}" type="datetimeFigureOut">
              <a:rPr lang="en-US" smtClean="0"/>
              <a:t>9/21/2011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E8CF8D-BED4-443A-9D22-5A824558B607}"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0A3226A4-021C-4BD1-B496-EA39E947F3C6}" type="datetimeFigureOut">
              <a:rPr lang="en-US" smtClean="0"/>
              <a:t>9/21/2011</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32E8CF8D-BED4-443A-9D22-5A824558B607}"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062912" cy="1470025"/>
          </a:xfrm>
        </p:spPr>
        <p:txBody>
          <a:bodyPr>
            <a:noAutofit/>
          </a:bodyPr>
          <a:lstStyle/>
          <a:p>
            <a:r>
              <a:rPr lang="en-US" sz="4800" dirty="0" smtClean="0">
                <a:effectLst>
                  <a:glow rad="63500">
                    <a:schemeClr val="accent1">
                      <a:satMod val="175000"/>
                      <a:alpha val="40000"/>
                    </a:schemeClr>
                  </a:glow>
                  <a:outerShdw blurRad="50800" dist="38100" dir="13500000" algn="br" rotWithShape="0">
                    <a:prstClr val="black">
                      <a:alpha val="40000"/>
                    </a:prstClr>
                  </a:outerShdw>
                </a:effectLst>
              </a:rPr>
              <a:t>Periodic Classification of Elements</a:t>
            </a:r>
            <a:endParaRPr lang="en-US" sz="4800" dirty="0">
              <a:effectLst>
                <a:glow rad="63500">
                  <a:schemeClr val="accent1">
                    <a:satMod val="175000"/>
                    <a:alpha val="40000"/>
                  </a:schemeClr>
                </a:glow>
                <a:outerShdw blurRad="50800" dist="38100" dir="13500000" algn="br" rotWithShape="0">
                  <a:prstClr val="black">
                    <a:alpha val="40000"/>
                  </a:prstClr>
                </a:outerShdw>
              </a:effectLst>
            </a:endParaRPr>
          </a:p>
        </p:txBody>
      </p:sp>
      <p:sp>
        <p:nvSpPr>
          <p:cNvPr id="3" name="Subtitle 2"/>
          <p:cNvSpPr>
            <a:spLocks noGrp="1"/>
          </p:cNvSpPr>
          <p:nvPr>
            <p:ph type="subTitle" idx="1"/>
          </p:nvPr>
        </p:nvSpPr>
        <p:spPr>
          <a:xfrm>
            <a:off x="533400" y="3124200"/>
            <a:ext cx="8062912" cy="1752600"/>
          </a:xfrm>
        </p:spPr>
        <p:txBody>
          <a:bodyPr>
            <a:normAutofit/>
          </a:bodyPr>
          <a:lstStyle/>
          <a:p>
            <a:r>
              <a:rPr lang="en-US" sz="2400" b="1" dirty="0" smtClean="0">
                <a:latin typeface="Bradley Hand ITC" pitchFamily="66" charset="0"/>
              </a:rPr>
              <a:t>-Rishi</a:t>
            </a:r>
            <a:endParaRPr lang="en-US" sz="2400" b="1" dirty="0">
              <a:latin typeface="Bradley Hand ITC" pitchFamily="66" charset="0"/>
            </a:endParaRPr>
          </a:p>
        </p:txBody>
      </p:sp>
      <p:pic>
        <p:nvPicPr>
          <p:cNvPr id="1027" name="Picture 3" descr="C:\Documents and Settings\Administrator\Local Settings\Temporary Internet Files\Content.IE5\XZ0HCDH9\MP9003876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362200"/>
            <a:ext cx="1685544" cy="23629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C:\Documents and Settings\Administrator\Local Settings\Temporary Internet Files\Content.IE5\B38TJPUY\MC9002339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740936"/>
            <a:ext cx="2079279" cy="244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4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3126"/>
          </a:xfrm>
        </p:spPr>
        <p:txBody>
          <a:bodyPr>
            <a:normAutofit/>
          </a:bodyPr>
          <a:lstStyle/>
          <a:p>
            <a:r>
              <a:rPr lang="en-US" sz="3800" dirty="0">
                <a:ln w="6350">
                  <a:noFill/>
                </a:ln>
                <a:solidFill>
                  <a:schemeClr val="accent1">
                    <a:lumMod val="75000"/>
                  </a:schemeClr>
                </a:solidFill>
              </a:rPr>
              <a:t>Dmitri Ivanovich Mendeleev:</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a:xfrm>
            <a:off x="457200" y="1295400"/>
            <a:ext cx="8229600" cy="5029200"/>
          </a:xfrm>
        </p:spPr>
        <p:txBody>
          <a:bodyPr>
            <a:normAutofit fontScale="92500"/>
          </a:bodyPr>
          <a:lstStyle/>
          <a:p>
            <a:r>
              <a:rPr lang="en-US" sz="2200" dirty="0" smtClean="0"/>
              <a:t>In 1869, Mendeleev, a Russian scientist arranged the then known 63 elements on the basis of similarities in properties. Among similarities, he concentrated on the compounds formed with oxygen and hydrogen.</a:t>
            </a:r>
            <a:br>
              <a:rPr lang="en-US" sz="2200" dirty="0" smtClean="0"/>
            </a:br>
            <a:endParaRPr lang="en-US" sz="2200" dirty="0" smtClean="0"/>
          </a:p>
          <a:p>
            <a:r>
              <a:rPr lang="en-US" sz="2200" dirty="0" smtClean="0"/>
              <a:t>He arrange the elements on the similarities in formula of compound (oxides and hydrides) formed by these elements.</a:t>
            </a:r>
            <a:br>
              <a:rPr lang="en-US" sz="2200" dirty="0" smtClean="0"/>
            </a:br>
            <a:endParaRPr lang="en-US" sz="2200" dirty="0" smtClean="0"/>
          </a:p>
          <a:p>
            <a:r>
              <a:rPr lang="en-US" sz="2800" dirty="0" smtClean="0">
                <a:solidFill>
                  <a:schemeClr val="accent3">
                    <a:lumMod val="75000"/>
                  </a:schemeClr>
                </a:solidFill>
              </a:rPr>
              <a:t>His observations: </a:t>
            </a:r>
          </a:p>
          <a:p>
            <a:pPr marL="521208" indent="-457200" algn="ctr">
              <a:buFont typeface="+mj-lt"/>
              <a:buAutoNum type="arabicPeriod"/>
            </a:pPr>
            <a:r>
              <a:rPr lang="en-US" sz="2200" dirty="0" smtClean="0">
                <a:solidFill>
                  <a:schemeClr val="bg1"/>
                </a:solidFill>
              </a:rPr>
              <a:t>Most of the elements that got a place in his periodic table were arranged in the order of increasing atomic masses.</a:t>
            </a:r>
          </a:p>
          <a:p>
            <a:pPr marL="521208" indent="-457200" algn="ctr">
              <a:buFont typeface="+mj-lt"/>
              <a:buAutoNum type="arabicPeriod"/>
            </a:pPr>
            <a:r>
              <a:rPr lang="en-US" sz="2200" dirty="0" smtClean="0">
                <a:solidFill>
                  <a:schemeClr val="bg1"/>
                </a:solidFill>
              </a:rPr>
              <a:t>There occurs a periodic reoccurrence of elements with similar physical and chemical properties.</a:t>
            </a:r>
            <a:endParaRPr lang="en-US" sz="2200" dirty="0">
              <a:solidFill>
                <a:schemeClr val="bg1"/>
              </a:solidFill>
            </a:endParaRPr>
          </a:p>
        </p:txBody>
      </p:sp>
    </p:spTree>
    <p:extLst>
      <p:ext uri="{BB962C8B-B14F-4D97-AF65-F5344CB8AC3E}">
        <p14:creationId xmlns:p14="http://schemas.microsoft.com/office/powerpoint/2010/main" val="2787882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14400"/>
            <a:ext cx="2143125" cy="3009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457200" y="267494"/>
            <a:ext cx="5715000" cy="1942306"/>
          </a:xfrm>
        </p:spPr>
        <p:txBody>
          <a:bodyPr>
            <a:normAutofit/>
          </a:bodyPr>
          <a:lstStyle/>
          <a:p>
            <a:r>
              <a:rPr lang="en-US" sz="3800" dirty="0">
                <a:ln w="6350">
                  <a:noFill/>
                </a:ln>
                <a:solidFill>
                  <a:schemeClr val="accent1">
                    <a:lumMod val="75000"/>
                  </a:schemeClr>
                </a:solidFill>
              </a:rPr>
              <a:t>Mendeleev’s Periodic Law:</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p:txBody>
          <a:bodyPr/>
          <a:lstStyle/>
          <a:p>
            <a:endParaRPr lang="en-US" dirty="0">
              <a:solidFill>
                <a:schemeClr val="accent1">
                  <a:lumMod val="50000"/>
                </a:schemeClr>
              </a:solidFill>
            </a:endParaRPr>
          </a:p>
          <a:p>
            <a:r>
              <a:rPr lang="en-US" dirty="0" smtClean="0">
                <a:solidFill>
                  <a:schemeClr val="accent3">
                    <a:lumMod val="75000"/>
                  </a:schemeClr>
                </a:solidFill>
              </a:rPr>
              <a:t>Mendeleev formulated a </a:t>
            </a:r>
            <a:br>
              <a:rPr lang="en-US" dirty="0" smtClean="0">
                <a:solidFill>
                  <a:schemeClr val="accent3">
                    <a:lumMod val="75000"/>
                  </a:schemeClr>
                </a:solidFill>
              </a:rPr>
            </a:br>
            <a:r>
              <a:rPr lang="en-US" dirty="0" smtClean="0">
                <a:solidFill>
                  <a:schemeClr val="accent3">
                    <a:lumMod val="75000"/>
                  </a:schemeClr>
                </a:solidFill>
              </a:rPr>
              <a:t>Periodic Law that stated that:</a:t>
            </a:r>
            <a:r>
              <a:rPr lang="en-US" dirty="0" smtClean="0"/>
              <a:t/>
            </a:r>
            <a:br>
              <a:rPr lang="en-US" dirty="0" smtClean="0"/>
            </a:br>
            <a:r>
              <a:rPr lang="en-US" sz="2400" dirty="0" smtClean="0">
                <a:solidFill>
                  <a:schemeClr val="bg1"/>
                </a:solidFill>
              </a:rPr>
              <a:t>‘The properties of elements are the</a:t>
            </a:r>
            <a:br>
              <a:rPr lang="en-US" sz="2400" dirty="0" smtClean="0">
                <a:solidFill>
                  <a:schemeClr val="bg1"/>
                </a:solidFill>
              </a:rPr>
            </a:br>
            <a:r>
              <a:rPr lang="en-US" sz="2400" dirty="0" smtClean="0">
                <a:solidFill>
                  <a:schemeClr val="bg1"/>
                </a:solidFill>
              </a:rPr>
              <a:t> periodic function of their atomic </a:t>
            </a:r>
            <a:br>
              <a:rPr lang="en-US" sz="2400" dirty="0" smtClean="0">
                <a:solidFill>
                  <a:schemeClr val="bg1"/>
                </a:solidFill>
              </a:rPr>
            </a:br>
            <a:r>
              <a:rPr lang="en-US" sz="2400" dirty="0" smtClean="0">
                <a:solidFill>
                  <a:schemeClr val="bg1"/>
                </a:solidFill>
              </a:rPr>
              <a:t>masses.’</a:t>
            </a:r>
          </a:p>
          <a:p>
            <a:r>
              <a:rPr lang="en-US" sz="2400" dirty="0" smtClean="0"/>
              <a:t>Mendeleev’s Periodic Table contains vertical columns called ‘groups’ and horizontal rows called ‘periods’.</a:t>
            </a:r>
          </a:p>
        </p:txBody>
      </p:sp>
    </p:spTree>
    <p:extLst>
      <p:ext uri="{BB962C8B-B14F-4D97-AF65-F5344CB8AC3E}">
        <p14:creationId xmlns:p14="http://schemas.microsoft.com/office/powerpoint/2010/main" val="144265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n w="6350">
                  <a:noFill/>
                </a:ln>
                <a:solidFill>
                  <a:schemeClr val="accent1">
                    <a:lumMod val="75000"/>
                  </a:schemeClr>
                </a:solidFill>
              </a:rPr>
              <a:t>Mendeleev’s Periodic Table:</a:t>
            </a:r>
            <a:endParaRPr lang="en-US" sz="3800" dirty="0">
              <a:ln w="6350">
                <a:noFill/>
              </a:ln>
              <a:solidFill>
                <a:schemeClr val="accent1">
                  <a:lumMod val="75000"/>
                </a:schemeClr>
              </a:solidFill>
            </a:endParaRPr>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518942" cy="424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100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70432"/>
          </a:xfrm>
        </p:spPr>
        <p:txBody>
          <a:bodyPr>
            <a:noAutofit/>
          </a:bodyPr>
          <a:lstStyle/>
          <a:p>
            <a:r>
              <a:rPr lang="en-US" sz="3800" dirty="0">
                <a:ln w="6350">
                  <a:noFill/>
                </a:ln>
                <a:solidFill>
                  <a:schemeClr val="accent1">
                    <a:lumMod val="75000"/>
                  </a:schemeClr>
                </a:solidFill>
              </a:rPr>
              <a:t>Achievements of Mendeleev’s Periodic Table: (1)</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a:xfrm>
            <a:off x="381000" y="1752600"/>
            <a:ext cx="8229600" cy="4800600"/>
          </a:xfrm>
        </p:spPr>
        <p:txBody>
          <a:bodyPr>
            <a:noAutofit/>
          </a:bodyPr>
          <a:lstStyle/>
          <a:p>
            <a:r>
              <a:rPr lang="en-US" sz="2600" dirty="0" smtClean="0"/>
              <a:t>There were some cases where elements slightly having higher atomic masses were placed before the elements having slightly lower atomic masses.</a:t>
            </a:r>
            <a:r>
              <a:rPr lang="en-US" sz="2600" dirty="0"/>
              <a:t> </a:t>
            </a:r>
            <a:r>
              <a:rPr lang="en-US" sz="2600" dirty="0" smtClean="0">
                <a:solidFill>
                  <a:schemeClr val="accent1">
                    <a:lumMod val="60000"/>
                    <a:lumOff val="40000"/>
                  </a:schemeClr>
                </a:solidFill>
              </a:rPr>
              <a:t>But, the sequence could be inverted so that the elements with similar properties could be grouped together. Eg: Co(58.9) appeared before Ni(58.7).</a:t>
            </a:r>
            <a:br>
              <a:rPr lang="en-US" sz="2600" dirty="0" smtClean="0">
                <a:solidFill>
                  <a:schemeClr val="accent1">
                    <a:lumMod val="60000"/>
                    <a:lumOff val="40000"/>
                  </a:schemeClr>
                </a:solidFill>
              </a:rPr>
            </a:br>
            <a:r>
              <a:rPr lang="en-US" sz="2400" dirty="0" smtClean="0"/>
              <a:t>Mendeleev </a:t>
            </a:r>
            <a:r>
              <a:rPr lang="en-US" sz="2400" dirty="0" smtClean="0"/>
              <a:t>left some gaps for elements which were yet to be discovered at that time.</a:t>
            </a:r>
          </a:p>
        </p:txBody>
      </p:sp>
    </p:spTree>
    <p:extLst>
      <p:ext uri="{BB962C8B-B14F-4D97-AF65-F5344CB8AC3E}">
        <p14:creationId xmlns:p14="http://schemas.microsoft.com/office/powerpoint/2010/main" val="3888101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332706"/>
          </a:xfrm>
        </p:spPr>
        <p:txBody>
          <a:bodyPr>
            <a:normAutofit/>
          </a:bodyPr>
          <a:lstStyle/>
          <a:p>
            <a:r>
              <a:rPr lang="en-US" sz="3800" dirty="0">
                <a:ln w="6350">
                  <a:noFill/>
                </a:ln>
                <a:solidFill>
                  <a:schemeClr val="accent1">
                    <a:lumMod val="75000"/>
                  </a:schemeClr>
                </a:solidFill>
              </a:rPr>
              <a:t>Achievements of Mendeleev’s Periodic Table: </a:t>
            </a:r>
            <a:r>
              <a:rPr lang="en-US" sz="3800" dirty="0">
                <a:ln w="6350">
                  <a:noFill/>
                </a:ln>
                <a:solidFill>
                  <a:schemeClr val="accent1">
                    <a:lumMod val="75000"/>
                  </a:schemeClr>
                </a:solidFill>
              </a:rPr>
              <a:t>(2)</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a:xfrm>
            <a:off x="457200" y="1752600"/>
            <a:ext cx="8382000" cy="4876800"/>
          </a:xfrm>
        </p:spPr>
        <p:txBody>
          <a:bodyPr>
            <a:normAutofit fontScale="92500" lnSpcReduction="10000"/>
          </a:bodyPr>
          <a:lstStyle/>
          <a:p>
            <a:pPr lvl="0">
              <a:buClr>
                <a:srgbClr val="D34817"/>
              </a:buClr>
            </a:pPr>
            <a:r>
              <a:rPr lang="en-US" sz="2800" dirty="0">
                <a:solidFill>
                  <a:srgbClr val="D34817">
                    <a:lumMod val="60000"/>
                    <a:lumOff val="40000"/>
                  </a:srgbClr>
                </a:solidFill>
              </a:rPr>
              <a:t>He named them by prefixing a Sanskrit numeral </a:t>
            </a:r>
            <a:r>
              <a:rPr lang="en-US" sz="2800" i="1" dirty="0" err="1">
                <a:solidFill>
                  <a:srgbClr val="D34817">
                    <a:lumMod val="60000"/>
                    <a:lumOff val="40000"/>
                  </a:srgbClr>
                </a:solidFill>
              </a:rPr>
              <a:t>Eka</a:t>
            </a:r>
            <a:r>
              <a:rPr lang="en-US" sz="2800" i="1" dirty="0">
                <a:solidFill>
                  <a:srgbClr val="D34817">
                    <a:lumMod val="60000"/>
                    <a:lumOff val="40000"/>
                  </a:srgbClr>
                </a:solidFill>
              </a:rPr>
              <a:t> (one)</a:t>
            </a:r>
            <a:r>
              <a:rPr lang="en-US" sz="2800" dirty="0">
                <a:solidFill>
                  <a:srgbClr val="D34817">
                    <a:lumMod val="60000"/>
                    <a:lumOff val="40000"/>
                  </a:srgbClr>
                </a:solidFill>
              </a:rPr>
              <a:t> to the name of the preceding element in the same group. Eg: </a:t>
            </a:r>
            <a:r>
              <a:rPr lang="en-US" sz="2800" dirty="0" err="1">
                <a:solidFill>
                  <a:srgbClr val="D34817">
                    <a:lumMod val="60000"/>
                    <a:lumOff val="40000"/>
                  </a:srgbClr>
                </a:solidFill>
              </a:rPr>
              <a:t>Sc</a:t>
            </a:r>
            <a:r>
              <a:rPr lang="en-US" sz="2800" dirty="0">
                <a:solidFill>
                  <a:srgbClr val="D34817">
                    <a:lumMod val="60000"/>
                    <a:lumOff val="40000"/>
                  </a:srgbClr>
                </a:solidFill>
              </a:rPr>
              <a:t>, </a:t>
            </a:r>
            <a:r>
              <a:rPr lang="en-US" sz="2800" dirty="0" err="1">
                <a:solidFill>
                  <a:srgbClr val="D34817">
                    <a:lumMod val="60000"/>
                    <a:lumOff val="40000"/>
                  </a:srgbClr>
                </a:solidFill>
              </a:rPr>
              <a:t>Ga</a:t>
            </a:r>
            <a:r>
              <a:rPr lang="en-US" sz="2800" dirty="0">
                <a:solidFill>
                  <a:srgbClr val="D34817">
                    <a:lumMod val="60000"/>
                    <a:lumOff val="40000"/>
                  </a:srgbClr>
                </a:solidFill>
              </a:rPr>
              <a:t>, Ge, discovered later, had properties similar to </a:t>
            </a:r>
            <a:r>
              <a:rPr lang="en-US" sz="2800" i="1" dirty="0" err="1">
                <a:solidFill>
                  <a:srgbClr val="D34817">
                    <a:lumMod val="60000"/>
                    <a:lumOff val="40000"/>
                  </a:srgbClr>
                </a:solidFill>
              </a:rPr>
              <a:t>Eka</a:t>
            </a:r>
            <a:r>
              <a:rPr lang="en-US" sz="2800" i="1" dirty="0">
                <a:solidFill>
                  <a:srgbClr val="D34817">
                    <a:lumMod val="60000"/>
                    <a:lumOff val="40000"/>
                  </a:srgbClr>
                </a:solidFill>
              </a:rPr>
              <a:t>-</a:t>
            </a:r>
            <a:r>
              <a:rPr lang="en-US" sz="2800" dirty="0">
                <a:solidFill>
                  <a:srgbClr val="D34817">
                    <a:lumMod val="60000"/>
                    <a:lumOff val="40000"/>
                  </a:srgbClr>
                </a:solidFill>
              </a:rPr>
              <a:t>Boron, </a:t>
            </a:r>
            <a:r>
              <a:rPr lang="en-US" sz="2800" i="1" dirty="0" err="1">
                <a:solidFill>
                  <a:srgbClr val="D34817">
                    <a:lumMod val="60000"/>
                    <a:lumOff val="40000"/>
                  </a:srgbClr>
                </a:solidFill>
              </a:rPr>
              <a:t>Eka</a:t>
            </a:r>
            <a:r>
              <a:rPr lang="en-US" sz="2800" dirty="0">
                <a:solidFill>
                  <a:srgbClr val="D34817">
                    <a:lumMod val="60000"/>
                    <a:lumOff val="40000"/>
                  </a:srgbClr>
                </a:solidFill>
              </a:rPr>
              <a:t>-Aluminum and </a:t>
            </a:r>
            <a:r>
              <a:rPr lang="en-US" sz="2800" i="1" dirty="0" err="1">
                <a:solidFill>
                  <a:srgbClr val="D34817">
                    <a:lumMod val="60000"/>
                    <a:lumOff val="40000"/>
                  </a:srgbClr>
                </a:solidFill>
              </a:rPr>
              <a:t>Eka</a:t>
            </a:r>
            <a:r>
              <a:rPr lang="en-US" sz="2800" dirty="0">
                <a:solidFill>
                  <a:srgbClr val="D34817">
                    <a:lumMod val="60000"/>
                    <a:lumOff val="40000"/>
                  </a:srgbClr>
                </a:solidFill>
              </a:rPr>
              <a:t>-Silicon.</a:t>
            </a:r>
          </a:p>
          <a:p>
            <a:pPr marL="64008" indent="0">
              <a:buNone/>
            </a:pPr>
            <a:endParaRPr lang="en-US" sz="2600" dirty="0" smtClean="0"/>
          </a:p>
          <a:p>
            <a:r>
              <a:rPr lang="en-US" sz="2800" dirty="0" smtClean="0"/>
              <a:t>Noble gases like Helium, Neon and Argon were discovered very late because they are very inert and present in extremely low concentrations in our atmosphere. </a:t>
            </a:r>
            <a:r>
              <a:rPr lang="en-US" sz="2800" dirty="0" smtClean="0">
                <a:solidFill>
                  <a:schemeClr val="bg1"/>
                </a:solidFill>
              </a:rPr>
              <a:t>When these gases were discovered, they, could be placed in a new group without disturbing the existing order.</a:t>
            </a:r>
          </a:p>
          <a:p>
            <a:endParaRPr lang="en-US" dirty="0"/>
          </a:p>
        </p:txBody>
      </p:sp>
    </p:spTree>
    <p:extLst>
      <p:ext uri="{BB962C8B-B14F-4D97-AF65-F5344CB8AC3E}">
        <p14:creationId xmlns:p14="http://schemas.microsoft.com/office/powerpoint/2010/main" val="263009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180306"/>
          </a:xfrm>
        </p:spPr>
        <p:txBody>
          <a:bodyPr>
            <a:noAutofit/>
          </a:bodyPr>
          <a:lstStyle/>
          <a:p>
            <a:r>
              <a:rPr lang="en-US" sz="3800" dirty="0">
                <a:ln w="6350">
                  <a:noFill/>
                </a:ln>
                <a:solidFill>
                  <a:schemeClr val="accent1">
                    <a:lumMod val="75000"/>
                  </a:schemeClr>
                </a:solidFill>
              </a:rPr>
              <a:t>Limitations of Mendeleev’s Classification: (1)</a:t>
            </a:r>
          </a:p>
        </p:txBody>
      </p:sp>
      <p:sp>
        <p:nvSpPr>
          <p:cNvPr id="3" name="Content Placeholder 2"/>
          <p:cNvSpPr>
            <a:spLocks noGrp="1"/>
          </p:cNvSpPr>
          <p:nvPr>
            <p:ph idx="1"/>
          </p:nvPr>
        </p:nvSpPr>
        <p:spPr>
          <a:xfrm>
            <a:off x="228600" y="1676400"/>
            <a:ext cx="8763000" cy="4953000"/>
          </a:xfrm>
        </p:spPr>
        <p:txBody>
          <a:bodyPr>
            <a:normAutofit/>
          </a:bodyPr>
          <a:lstStyle/>
          <a:p>
            <a:r>
              <a:rPr lang="en-US" sz="2200" dirty="0" smtClean="0">
                <a:solidFill>
                  <a:schemeClr val="bg1"/>
                </a:solidFill>
              </a:rPr>
              <a:t>Mendeleev couldn’t assign a correct position to Hydrogen. He</a:t>
            </a:r>
            <a:r>
              <a:rPr lang="en-US" sz="2200" dirty="0" smtClean="0">
                <a:solidFill>
                  <a:schemeClr val="accent3">
                    <a:lumMod val="75000"/>
                  </a:schemeClr>
                </a:solidFill>
              </a:rPr>
              <a:t> </a:t>
            </a:r>
            <a:r>
              <a:rPr lang="en-US" sz="2200" dirty="0" smtClean="0"/>
              <a:t>placed Hydrogen with alkali metals and again with halogens. Like alkali metals, </a:t>
            </a:r>
            <a:r>
              <a:rPr lang="en-US" sz="2200" i="1" dirty="0" smtClean="0"/>
              <a:t>H </a:t>
            </a:r>
            <a:r>
              <a:rPr lang="en-US" sz="2200" dirty="0" smtClean="0"/>
              <a:t>combines with halogens, oxygen and sulphur to form compounds. Also, like halogens, it also exists as diatomic molecules and it combines with metals and non-metals to form covalent compounds.</a:t>
            </a:r>
            <a:br>
              <a:rPr lang="en-US" sz="2200" dirty="0" smtClean="0"/>
            </a:br>
            <a:endParaRPr lang="en-US" sz="2200" dirty="0" smtClean="0"/>
          </a:p>
          <a:p>
            <a:r>
              <a:rPr lang="en-US" sz="2200" dirty="0" smtClean="0">
                <a:solidFill>
                  <a:schemeClr val="accent3">
                    <a:lumMod val="75000"/>
                  </a:schemeClr>
                </a:solidFill>
              </a:rPr>
              <a:t>Isotopes of an element have similar chemical properties but different atomic masses. So according to increasing order of atomic masses, they should be placed in different groups but as they show similar properties, they should be placed in the same group. </a:t>
            </a:r>
            <a:r>
              <a:rPr lang="en-US" sz="2200" dirty="0" smtClean="0">
                <a:solidFill>
                  <a:schemeClr val="bg1"/>
                </a:solidFill>
              </a:rPr>
              <a:t>Hence, position of isotopes was not certain.</a:t>
            </a:r>
          </a:p>
          <a:p>
            <a:endParaRPr lang="en-US" dirty="0">
              <a:solidFill>
                <a:schemeClr val="accent1">
                  <a:lumMod val="60000"/>
                  <a:lumOff val="40000"/>
                </a:schemeClr>
              </a:solidFill>
            </a:endParaRPr>
          </a:p>
        </p:txBody>
      </p:sp>
    </p:spTree>
    <p:extLst>
      <p:ext uri="{BB962C8B-B14F-4D97-AF65-F5344CB8AC3E}">
        <p14:creationId xmlns:p14="http://schemas.microsoft.com/office/powerpoint/2010/main" val="127157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lstStyle/>
          <a:p>
            <a:r>
              <a:rPr lang="en-US" sz="3800" dirty="0">
                <a:ln w="6350">
                  <a:noFill/>
                </a:ln>
                <a:solidFill>
                  <a:schemeClr val="accent1">
                    <a:lumMod val="75000"/>
                  </a:schemeClr>
                </a:solidFill>
              </a:rPr>
              <a:t>Limitations of Mendeleev’s Classification: </a:t>
            </a:r>
            <a:r>
              <a:rPr lang="en-US" sz="3800" dirty="0" smtClean="0">
                <a:ln w="6350">
                  <a:noFill/>
                </a:ln>
                <a:solidFill>
                  <a:schemeClr val="accent1">
                    <a:lumMod val="75000"/>
                  </a:schemeClr>
                </a:solidFill>
              </a:rPr>
              <a:t>(2)</a:t>
            </a:r>
            <a:endParaRPr lang="en-US" dirty="0">
              <a:ln w="6350">
                <a:noFill/>
              </a:ln>
              <a:solidFill>
                <a:schemeClr val="accent1">
                  <a:lumMod val="75000"/>
                </a:schemeClr>
              </a:solidFill>
            </a:endParaRPr>
          </a:p>
        </p:txBody>
      </p:sp>
      <p:sp>
        <p:nvSpPr>
          <p:cNvPr id="3" name="Content Placeholder 2"/>
          <p:cNvSpPr>
            <a:spLocks noGrp="1"/>
          </p:cNvSpPr>
          <p:nvPr>
            <p:ph idx="1"/>
          </p:nvPr>
        </p:nvSpPr>
        <p:spPr>
          <a:xfrm>
            <a:off x="152400" y="1676400"/>
            <a:ext cx="8839200" cy="5029200"/>
          </a:xfrm>
        </p:spPr>
        <p:txBody>
          <a:bodyPr>
            <a:normAutofit/>
          </a:bodyPr>
          <a:lstStyle/>
          <a:p>
            <a:r>
              <a:rPr lang="en-US" sz="2200" dirty="0" smtClean="0">
                <a:solidFill>
                  <a:schemeClr val="accent1">
                    <a:lumMod val="60000"/>
                    <a:lumOff val="40000"/>
                  </a:schemeClr>
                </a:solidFill>
              </a:rPr>
              <a:t>Wrong order of atomic masses of few elements:</a:t>
            </a:r>
            <a:r>
              <a:rPr lang="en-US" sz="2200" dirty="0" smtClean="0"/>
              <a:t> Mendeleev arranged the elements in order of increasing atomic masses, but at a number of places in his table, this order wasn’t followed.</a:t>
            </a:r>
            <a:br>
              <a:rPr lang="en-US" sz="2200" dirty="0" smtClean="0"/>
            </a:br>
            <a:r>
              <a:rPr lang="en-US" sz="2200" dirty="0" smtClean="0"/>
              <a:t>Eg: </a:t>
            </a:r>
            <a:r>
              <a:rPr lang="en-US" sz="2200" i="1" dirty="0" smtClean="0"/>
              <a:t>Al(29.98) </a:t>
            </a:r>
            <a:r>
              <a:rPr lang="en-US" sz="2200" dirty="0" smtClean="0"/>
              <a:t>was placed before </a:t>
            </a:r>
            <a:r>
              <a:rPr lang="en-US" sz="2200" i="1" dirty="0" smtClean="0"/>
              <a:t>Si(28.09).</a:t>
            </a:r>
          </a:p>
          <a:p>
            <a:r>
              <a:rPr lang="en-US" sz="2200" dirty="0" smtClean="0">
                <a:solidFill>
                  <a:schemeClr val="accent1">
                    <a:lumMod val="60000"/>
                    <a:lumOff val="40000"/>
                  </a:schemeClr>
                </a:solidFill>
              </a:rPr>
              <a:t>Irregular increase in atomic masses: </a:t>
            </a:r>
            <a:r>
              <a:rPr lang="en-US" sz="2200" dirty="0" smtClean="0"/>
              <a:t>In his table, atomic masses did not increase in a regular manner in going from one element to the next. So it was not possible to predict how many elements discovered between 2 elements.</a:t>
            </a:r>
          </a:p>
        </p:txBody>
      </p:sp>
    </p:spTree>
    <p:extLst>
      <p:ext uri="{BB962C8B-B14F-4D97-AF65-F5344CB8AC3E}">
        <p14:creationId xmlns:p14="http://schemas.microsoft.com/office/powerpoint/2010/main" val="61805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n w="6350">
                  <a:noFill/>
                </a:ln>
                <a:solidFill>
                  <a:schemeClr val="accent1">
                    <a:lumMod val="75000"/>
                  </a:schemeClr>
                </a:solidFill>
              </a:rPr>
              <a:t>Try this:</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400" dirty="0" smtClean="0"/>
              <a:t>Using Mendeleev’s Periodic Table, predict the formulae for the oxides of the following elements:</a:t>
            </a:r>
          </a:p>
          <a:p>
            <a:pPr marL="525780" indent="-457200" algn="ctr">
              <a:buFont typeface="+mj-lt"/>
              <a:buAutoNum type="arabicPeriod"/>
            </a:pPr>
            <a:r>
              <a:rPr lang="en-US" sz="2400" dirty="0" smtClean="0">
                <a:solidFill>
                  <a:schemeClr val="accent3">
                    <a:lumMod val="60000"/>
                    <a:lumOff val="40000"/>
                  </a:schemeClr>
                </a:solidFill>
              </a:rPr>
              <a:t>K</a:t>
            </a:r>
          </a:p>
          <a:p>
            <a:pPr marL="525780" indent="-457200" algn="ctr">
              <a:buFont typeface="+mj-lt"/>
              <a:buAutoNum type="arabicPeriod"/>
            </a:pPr>
            <a:r>
              <a:rPr lang="en-US" sz="2400" dirty="0" smtClean="0">
                <a:solidFill>
                  <a:schemeClr val="accent3">
                    <a:lumMod val="60000"/>
                    <a:lumOff val="40000"/>
                  </a:schemeClr>
                </a:solidFill>
              </a:rPr>
              <a:t>C</a:t>
            </a:r>
          </a:p>
          <a:p>
            <a:pPr marL="525780" indent="-457200" algn="ctr">
              <a:buFont typeface="+mj-lt"/>
              <a:buAutoNum type="arabicPeriod"/>
            </a:pPr>
            <a:r>
              <a:rPr lang="en-US" sz="2400" dirty="0" smtClean="0">
                <a:solidFill>
                  <a:schemeClr val="accent3">
                    <a:lumMod val="60000"/>
                    <a:lumOff val="40000"/>
                  </a:schemeClr>
                </a:solidFill>
              </a:rPr>
              <a:t>Al</a:t>
            </a:r>
          </a:p>
          <a:p>
            <a:pPr marL="525780" indent="-457200" algn="ctr">
              <a:buFont typeface="+mj-lt"/>
              <a:buAutoNum type="arabicPeriod"/>
            </a:pPr>
            <a:r>
              <a:rPr lang="en-US" sz="2400" dirty="0" smtClean="0">
                <a:solidFill>
                  <a:schemeClr val="accent3">
                    <a:lumMod val="60000"/>
                    <a:lumOff val="40000"/>
                  </a:schemeClr>
                </a:solidFill>
              </a:rPr>
              <a:t>Si</a:t>
            </a:r>
          </a:p>
          <a:p>
            <a:pPr marL="525780" indent="-457200" algn="ctr">
              <a:buFont typeface="+mj-lt"/>
              <a:buAutoNum type="arabicPeriod"/>
            </a:pPr>
            <a:r>
              <a:rPr lang="en-US" sz="2400" dirty="0" smtClean="0">
                <a:solidFill>
                  <a:schemeClr val="accent3">
                    <a:lumMod val="60000"/>
                    <a:lumOff val="40000"/>
                  </a:schemeClr>
                </a:solidFill>
              </a:rPr>
              <a:t>Ba</a:t>
            </a:r>
          </a:p>
        </p:txBody>
      </p:sp>
    </p:spTree>
    <p:extLst>
      <p:ext uri="{BB962C8B-B14F-4D97-AF65-F5344CB8AC3E}">
        <p14:creationId xmlns:p14="http://schemas.microsoft.com/office/powerpoint/2010/main" val="75483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981200"/>
            <a:ext cx="1676400" cy="249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800" dirty="0">
                <a:ln w="6350">
                  <a:noFill/>
                </a:ln>
                <a:solidFill>
                  <a:schemeClr val="accent1">
                    <a:lumMod val="75000"/>
                  </a:schemeClr>
                </a:solidFill>
              </a:rPr>
              <a:t>The Modern periodic table:</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a:xfrm>
            <a:off x="685800" y="1295400"/>
            <a:ext cx="8153400" cy="5013298"/>
          </a:xfrm>
        </p:spPr>
        <p:txBody>
          <a:bodyPr>
            <a:normAutofit/>
          </a:bodyPr>
          <a:lstStyle/>
          <a:p>
            <a:r>
              <a:rPr lang="en-US" dirty="0" smtClean="0"/>
              <a:t>In 1913, Henry Mosely showed that the atomic number of an element is a more fundamental property than it’s atomic mass.</a:t>
            </a:r>
          </a:p>
          <a:p>
            <a:r>
              <a:rPr lang="en-US" dirty="0" smtClean="0"/>
              <a:t>Mendeleev’s Periodic Table was modified and </a:t>
            </a:r>
            <a:br>
              <a:rPr lang="en-US" dirty="0" smtClean="0"/>
            </a:br>
            <a:r>
              <a:rPr lang="en-US" dirty="0" smtClean="0"/>
              <a:t>atomic number was adopted as the basic of </a:t>
            </a:r>
            <a:br>
              <a:rPr lang="en-US" dirty="0" smtClean="0"/>
            </a:br>
            <a:r>
              <a:rPr lang="en-US" dirty="0" smtClean="0"/>
              <a:t>Modern periodic table.</a:t>
            </a:r>
          </a:p>
          <a:p>
            <a:r>
              <a:rPr lang="en-US" dirty="0" smtClean="0"/>
              <a:t>Modern Periodic Table law states that:</a:t>
            </a:r>
          </a:p>
          <a:p>
            <a:pPr marL="68580" indent="0">
              <a:buNone/>
            </a:pPr>
            <a:r>
              <a:rPr lang="en-US" sz="2200" b="1" dirty="0" smtClean="0">
                <a:solidFill>
                  <a:schemeClr val="tx2">
                    <a:lumMod val="10000"/>
                  </a:schemeClr>
                </a:solidFill>
              </a:rPr>
              <a:t>‘Properties of elements are a periodic function </a:t>
            </a:r>
            <a:br>
              <a:rPr lang="en-US" sz="2200" b="1" dirty="0" smtClean="0">
                <a:solidFill>
                  <a:schemeClr val="tx2">
                    <a:lumMod val="10000"/>
                  </a:schemeClr>
                </a:solidFill>
              </a:rPr>
            </a:br>
            <a:r>
              <a:rPr lang="en-US" sz="2200" b="1" dirty="0" smtClean="0">
                <a:solidFill>
                  <a:schemeClr val="tx2">
                    <a:lumMod val="10000"/>
                  </a:schemeClr>
                </a:solidFill>
              </a:rPr>
              <a:t>of their atomic number’</a:t>
            </a:r>
          </a:p>
          <a:p>
            <a:r>
              <a:rPr lang="en-US" dirty="0" smtClean="0"/>
              <a:t>The prediction of properties of elements could be </a:t>
            </a:r>
            <a:br>
              <a:rPr lang="en-US" dirty="0" smtClean="0"/>
            </a:br>
            <a:r>
              <a:rPr lang="en-US" dirty="0" smtClean="0"/>
              <a:t>made with more precision when elements were arranged on the basis of increasing atomic number.</a:t>
            </a:r>
          </a:p>
          <a:p>
            <a:r>
              <a:rPr lang="en-US" dirty="0" smtClean="0">
                <a:solidFill>
                  <a:schemeClr val="bg2"/>
                </a:solidFill>
              </a:rPr>
              <a:t>The Modern Periodic Table helps overcome the 3 limitations of Mendeleev’s Periodic Table.</a:t>
            </a:r>
            <a:endParaRPr lang="en-US" dirty="0">
              <a:solidFill>
                <a:schemeClr val="bg2"/>
              </a:solidFill>
            </a:endParaRPr>
          </a:p>
        </p:txBody>
      </p:sp>
    </p:spTree>
    <p:extLst>
      <p:ext uri="{BB962C8B-B14F-4D97-AF65-F5344CB8AC3E}">
        <p14:creationId xmlns:p14="http://schemas.microsoft.com/office/powerpoint/2010/main" val="222505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75000"/>
                  </a:schemeClr>
                </a:solidFill>
              </a:rPr>
              <a:t>Position of elements in the Modern Periodic Table:</a:t>
            </a:r>
            <a:endParaRPr lang="en-US" dirty="0">
              <a:solidFill>
                <a:schemeClr val="accent1">
                  <a:lumMod val="75000"/>
                </a:schemeClr>
              </a:solidFill>
            </a:endParaRPr>
          </a:p>
        </p:txBody>
      </p:sp>
      <p:sp>
        <p:nvSpPr>
          <p:cNvPr id="3" name="Content Placeholder 2"/>
          <p:cNvSpPr>
            <a:spLocks noGrp="1"/>
          </p:cNvSpPr>
          <p:nvPr>
            <p:ph idx="1"/>
          </p:nvPr>
        </p:nvSpPr>
        <p:spPr>
          <a:xfrm>
            <a:off x="685800" y="1600200"/>
            <a:ext cx="7772400" cy="4267199"/>
          </a:xfrm>
        </p:spPr>
        <p:txBody>
          <a:bodyPr>
            <a:normAutofit fontScale="92500" lnSpcReduction="10000"/>
          </a:bodyPr>
          <a:lstStyle/>
          <a:p>
            <a:r>
              <a:rPr lang="en-US" dirty="0" smtClean="0"/>
              <a:t>The Modern Periodic Table has 18 vertical columns known as ‘groups’ and 7 horizontal rows known as ‘periods’.</a:t>
            </a:r>
          </a:p>
          <a:p>
            <a:r>
              <a:rPr lang="en-US" dirty="0" smtClean="0">
                <a:solidFill>
                  <a:schemeClr val="accent3">
                    <a:lumMod val="60000"/>
                    <a:lumOff val="40000"/>
                  </a:schemeClr>
                </a:solidFill>
              </a:rPr>
              <a:t>The arrangement is based on their </a:t>
            </a:r>
            <a:r>
              <a:rPr lang="en-US" b="1" u="sng" dirty="0" smtClean="0">
                <a:solidFill>
                  <a:schemeClr val="accent3">
                    <a:lumMod val="60000"/>
                    <a:lumOff val="40000"/>
                  </a:schemeClr>
                </a:solidFill>
              </a:rPr>
              <a:t>electronic configuration.</a:t>
            </a:r>
          </a:p>
          <a:p>
            <a:r>
              <a:rPr lang="en-US" dirty="0" smtClean="0"/>
              <a:t>There is an irregularity when it comes to the position of </a:t>
            </a:r>
            <a:r>
              <a:rPr lang="en-US" i="1" dirty="0" smtClean="0"/>
              <a:t>H.</a:t>
            </a:r>
            <a:r>
              <a:rPr lang="en-US" dirty="0" smtClean="0"/>
              <a:t> It can either be placed in group 1 since the electronic config. of </a:t>
            </a:r>
            <a:r>
              <a:rPr lang="en-US" i="1" dirty="0" smtClean="0"/>
              <a:t>H </a:t>
            </a:r>
            <a:r>
              <a:rPr lang="en-US" dirty="0" smtClean="0"/>
              <a:t>is similar to alkali, or it can be placed in group 7 with halogens because it forms diatomic molecules.</a:t>
            </a:r>
          </a:p>
          <a:p>
            <a:r>
              <a:rPr lang="en-US" dirty="0" smtClean="0">
                <a:solidFill>
                  <a:schemeClr val="accent3">
                    <a:lumMod val="60000"/>
                    <a:lumOff val="40000"/>
                  </a:schemeClr>
                </a:solidFill>
              </a:rPr>
              <a:t>The atoms of different elements with the same number of occupied shells are placed in the same period.</a:t>
            </a:r>
          </a:p>
          <a:p>
            <a:r>
              <a:rPr lang="en-US" dirty="0" smtClean="0"/>
              <a:t>The position of an element in the periodic table tells us about it’s chemical reactivity.</a:t>
            </a:r>
          </a:p>
          <a:p>
            <a:r>
              <a:rPr lang="en-US" dirty="0" smtClean="0">
                <a:solidFill>
                  <a:schemeClr val="accent3">
                    <a:lumMod val="60000"/>
                    <a:lumOff val="40000"/>
                  </a:schemeClr>
                </a:solidFill>
              </a:rPr>
              <a:t>The valence electrons determine the kind and number of bonds formed by an element.</a:t>
            </a:r>
          </a:p>
          <a:p>
            <a:endParaRPr lang="en-US" dirty="0" smtClean="0"/>
          </a:p>
        </p:txBody>
      </p:sp>
    </p:spTree>
    <p:extLst>
      <p:ext uri="{BB962C8B-B14F-4D97-AF65-F5344CB8AC3E}">
        <p14:creationId xmlns:p14="http://schemas.microsoft.com/office/powerpoint/2010/main" val="36540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04106"/>
          </a:xfrm>
        </p:spPr>
        <p:txBody>
          <a:bodyPr>
            <a:normAutofit/>
          </a:bodyPr>
          <a:lstStyle/>
          <a:p>
            <a:r>
              <a:rPr lang="en-US" sz="3800" dirty="0">
                <a:ln w="6350">
                  <a:noFill/>
                </a:ln>
                <a:solidFill>
                  <a:schemeClr val="accent1">
                    <a:lumMod val="75000"/>
                  </a:schemeClr>
                </a:solidFill>
              </a:rPr>
              <a:t>Introduction:</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a:xfrm>
            <a:off x="457200" y="1295400"/>
            <a:ext cx="8229600" cy="5105400"/>
          </a:xfrm>
        </p:spPr>
        <p:txBody>
          <a:bodyPr>
            <a:normAutofit/>
          </a:bodyPr>
          <a:lstStyle/>
          <a:p>
            <a:r>
              <a:rPr lang="en-US" sz="2400" dirty="0" smtClean="0"/>
              <a:t>There are 114 elements known at present and it is very difficult to study the properties of all these elements separately.</a:t>
            </a:r>
            <a:br>
              <a:rPr lang="en-US" sz="2400" dirty="0" smtClean="0"/>
            </a:br>
            <a:endParaRPr lang="en-US" sz="2400" dirty="0" smtClean="0"/>
          </a:p>
          <a:p>
            <a:r>
              <a:rPr lang="en-US" sz="2400" dirty="0" smtClean="0">
                <a:solidFill>
                  <a:schemeClr val="accent3">
                    <a:lumMod val="75000"/>
                  </a:schemeClr>
                </a:solidFill>
              </a:rPr>
              <a:t>Around the year 1800, only 30 elements were known.</a:t>
            </a:r>
            <a:r>
              <a:rPr lang="en-US" sz="2400" dirty="0" smtClean="0"/>
              <a:t/>
            </a:r>
            <a:br>
              <a:rPr lang="en-US" sz="2400" dirty="0" smtClean="0"/>
            </a:br>
            <a:endParaRPr lang="en-US" sz="2400" dirty="0" smtClean="0"/>
          </a:p>
          <a:p>
            <a:r>
              <a:rPr lang="en-US" sz="2400" dirty="0" smtClean="0"/>
              <a:t>Scientists started looking for some pattern in their properties on the basis of which they could study the elements with ease.</a:t>
            </a:r>
            <a:br>
              <a:rPr lang="en-US" sz="2400" dirty="0" smtClean="0"/>
            </a:br>
            <a:endParaRPr lang="en-US" sz="2400" dirty="0" smtClean="0"/>
          </a:p>
          <a:p>
            <a:r>
              <a:rPr lang="en-US" sz="2400" dirty="0">
                <a:solidFill>
                  <a:schemeClr val="accent3">
                    <a:lumMod val="75000"/>
                  </a:schemeClr>
                </a:solidFill>
              </a:rPr>
              <a:t>Therefore, the elements have been classified into groups based on similarities in their properties.</a:t>
            </a:r>
          </a:p>
          <a:p>
            <a:endParaRPr lang="en-US" dirty="0"/>
          </a:p>
        </p:txBody>
      </p:sp>
    </p:spTree>
    <p:extLst>
      <p:ext uri="{BB962C8B-B14F-4D97-AF65-F5344CB8AC3E}">
        <p14:creationId xmlns:p14="http://schemas.microsoft.com/office/powerpoint/2010/main" val="292129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The Modern Periodic Table:</a:t>
            </a:r>
            <a:endParaRPr lang="en-US" dirty="0">
              <a:solidFill>
                <a:schemeClr val="accent1">
                  <a:lumMod val="75000"/>
                </a:scheme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205" y="1421390"/>
            <a:ext cx="8248173" cy="4973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88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1">
                    <a:lumMod val="75000"/>
                  </a:schemeClr>
                </a:solidFill>
              </a:rPr>
              <a:t>Trends in the modern periodic table:</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accent3">
                    <a:lumMod val="60000"/>
                    <a:lumOff val="40000"/>
                  </a:schemeClr>
                </a:solidFill>
              </a:rPr>
              <a:t>Valency: </a:t>
            </a:r>
            <a:r>
              <a:rPr lang="en-US" dirty="0" smtClean="0"/>
              <a:t>It is determined by the number of valence electrons present in the outer shell if its atom.</a:t>
            </a:r>
          </a:p>
          <a:p>
            <a:pPr marL="68580" indent="0">
              <a:buNone/>
            </a:pPr>
            <a:r>
              <a:rPr lang="en-US" dirty="0" smtClean="0">
                <a:solidFill>
                  <a:schemeClr val="accent1">
                    <a:lumMod val="60000"/>
                    <a:lumOff val="40000"/>
                  </a:schemeClr>
                </a:solidFill>
              </a:rPr>
              <a:t>Variation of valency in a period: </a:t>
            </a:r>
            <a:r>
              <a:rPr lang="en-US" dirty="0" smtClean="0"/>
              <a:t>On moving from left to right in each short period, the valency of elements increases from 1-4 and decreases to 0.</a:t>
            </a:r>
          </a:p>
          <a:p>
            <a:pPr marL="68580" indent="0">
              <a:buNone/>
            </a:pPr>
            <a:r>
              <a:rPr lang="en-US" dirty="0" smtClean="0">
                <a:solidFill>
                  <a:schemeClr val="accent1">
                    <a:lumMod val="60000"/>
                    <a:lumOff val="40000"/>
                  </a:schemeClr>
                </a:solidFill>
              </a:rPr>
              <a:t>Variation of valency in a group:</a:t>
            </a:r>
            <a:r>
              <a:rPr lang="en-US" dirty="0" smtClean="0"/>
              <a:t> Since the number of valence electrons of all elements in a groups is same, all elements in a group have same valency.</a:t>
            </a:r>
            <a:endParaRPr lang="en-US" dirty="0" smtClean="0">
              <a:solidFill>
                <a:schemeClr val="accent1">
                  <a:lumMod val="60000"/>
                  <a:lumOff val="40000"/>
                </a:schemeClr>
              </a:solidFill>
            </a:endParaRPr>
          </a:p>
          <a:p>
            <a:r>
              <a:rPr lang="en-US" b="1" dirty="0" smtClean="0">
                <a:solidFill>
                  <a:schemeClr val="accent3">
                    <a:lumMod val="60000"/>
                    <a:lumOff val="40000"/>
                  </a:schemeClr>
                </a:solidFill>
              </a:rPr>
              <a:t>Atomic Size: </a:t>
            </a:r>
            <a:r>
              <a:rPr lang="en-US" dirty="0" smtClean="0"/>
              <a:t>It refers to the radius of an atom.</a:t>
            </a:r>
          </a:p>
          <a:p>
            <a:pPr marL="68580" indent="0">
              <a:buNone/>
            </a:pPr>
            <a:r>
              <a:rPr lang="en-US" dirty="0" smtClean="0">
                <a:solidFill>
                  <a:schemeClr val="accent1">
                    <a:lumMod val="60000"/>
                    <a:lumOff val="40000"/>
                  </a:schemeClr>
                </a:solidFill>
              </a:rPr>
              <a:t>Variation in a period: </a:t>
            </a:r>
            <a:r>
              <a:rPr lang="en-US" dirty="0" smtClean="0"/>
              <a:t>On moving left to right, the size of atoms decrease.</a:t>
            </a:r>
          </a:p>
          <a:p>
            <a:pPr marL="68580" indent="0">
              <a:buNone/>
            </a:pPr>
            <a:r>
              <a:rPr lang="en-US" dirty="0" smtClean="0">
                <a:solidFill>
                  <a:schemeClr val="accent1">
                    <a:lumMod val="60000"/>
                    <a:lumOff val="40000"/>
                  </a:schemeClr>
                </a:solidFill>
              </a:rPr>
              <a:t>Variation in a group: </a:t>
            </a:r>
            <a:r>
              <a:rPr lang="en-US" dirty="0" smtClean="0"/>
              <a:t>On going down, the size of atoms increase.</a:t>
            </a:r>
            <a:endParaRPr lang="en-US" dirty="0"/>
          </a:p>
        </p:txBody>
      </p:sp>
    </p:spTree>
    <p:extLst>
      <p:ext uri="{BB962C8B-B14F-4D97-AF65-F5344CB8AC3E}">
        <p14:creationId xmlns:p14="http://schemas.microsoft.com/office/powerpoint/2010/main" val="370859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50" dirty="0" smtClean="0">
                <a:solidFill>
                  <a:schemeClr val="accent1">
                    <a:lumMod val="75000"/>
                  </a:schemeClr>
                </a:solidFill>
              </a:rPr>
              <a:t>Metallic &amp; Non-metallic properties:</a:t>
            </a:r>
            <a:endParaRPr lang="en-US" sz="3150" dirty="0">
              <a:solidFill>
                <a:schemeClr val="accent1">
                  <a:lumMod val="75000"/>
                </a:schemeClr>
              </a:solidFill>
            </a:endParaRPr>
          </a:p>
        </p:txBody>
      </p:sp>
      <p:sp>
        <p:nvSpPr>
          <p:cNvPr id="3" name="Content Placeholder 2"/>
          <p:cNvSpPr>
            <a:spLocks noGrp="1"/>
          </p:cNvSpPr>
          <p:nvPr>
            <p:ph idx="1"/>
          </p:nvPr>
        </p:nvSpPr>
        <p:spPr>
          <a:xfrm>
            <a:off x="457200" y="1600200"/>
            <a:ext cx="7772400" cy="3733800"/>
          </a:xfrm>
        </p:spPr>
        <p:txBody>
          <a:bodyPr/>
          <a:lstStyle/>
          <a:p>
            <a:r>
              <a:rPr lang="en-US" u="sng" dirty="0" smtClean="0"/>
              <a:t>In the Modern Periodic table, a zigzag line separates metals from non-metals.</a:t>
            </a:r>
          </a:p>
          <a:p>
            <a:r>
              <a:rPr lang="en-US" b="1" dirty="0" smtClean="0">
                <a:solidFill>
                  <a:schemeClr val="accent3">
                    <a:lumMod val="60000"/>
                    <a:lumOff val="40000"/>
                  </a:schemeClr>
                </a:solidFill>
              </a:rPr>
              <a:t>Metalloids: </a:t>
            </a:r>
            <a:r>
              <a:rPr lang="en-US" dirty="0" smtClean="0"/>
              <a:t>The border-line elements like </a:t>
            </a:r>
            <a:br>
              <a:rPr lang="en-US" dirty="0" smtClean="0"/>
            </a:br>
            <a:r>
              <a:rPr lang="en-US" i="1" dirty="0" smtClean="0"/>
              <a:t>B, Si, Ge, As,</a:t>
            </a:r>
            <a:r>
              <a:rPr lang="en-US" i="1" dirty="0"/>
              <a:t> </a:t>
            </a:r>
            <a:r>
              <a:rPr lang="en-US" i="1" dirty="0" smtClean="0"/>
              <a:t>Sb, Te </a:t>
            </a:r>
            <a:r>
              <a:rPr lang="en-US" i="1" dirty="0"/>
              <a:t>and</a:t>
            </a:r>
            <a:r>
              <a:rPr lang="en-US" i="1" dirty="0" smtClean="0"/>
              <a:t> Po </a:t>
            </a:r>
            <a:r>
              <a:rPr lang="en-US" dirty="0" smtClean="0"/>
              <a:t>exhibit </a:t>
            </a:r>
            <a:br>
              <a:rPr lang="en-US" dirty="0" smtClean="0"/>
            </a:br>
            <a:r>
              <a:rPr lang="en-US" dirty="0" smtClean="0"/>
              <a:t>properties of both metals and non-metals.</a:t>
            </a:r>
          </a:p>
          <a:p>
            <a:r>
              <a:rPr lang="en-US" b="1" dirty="0" smtClean="0">
                <a:solidFill>
                  <a:schemeClr val="accent3">
                    <a:lumMod val="60000"/>
                    <a:lumOff val="40000"/>
                  </a:schemeClr>
                </a:solidFill>
              </a:rPr>
              <a:t>Metals: </a:t>
            </a:r>
            <a:r>
              <a:rPr lang="en-US" dirty="0" smtClean="0"/>
              <a:t>They are found on the left side of </a:t>
            </a:r>
            <a:br>
              <a:rPr lang="en-US" dirty="0" smtClean="0"/>
            </a:br>
            <a:r>
              <a:rPr lang="en-US" dirty="0" smtClean="0"/>
              <a:t>the periodic table. </a:t>
            </a:r>
          </a:p>
          <a:p>
            <a:pPr marL="68580" indent="0">
              <a:buNone/>
            </a:pPr>
            <a:r>
              <a:rPr lang="en-US" dirty="0" smtClean="0">
                <a:solidFill>
                  <a:schemeClr val="accent1">
                    <a:lumMod val="60000"/>
                    <a:lumOff val="40000"/>
                  </a:schemeClr>
                </a:solidFill>
              </a:rPr>
              <a:t>Variation in a period: </a:t>
            </a:r>
            <a:r>
              <a:rPr lang="en-US" dirty="0" smtClean="0"/>
              <a:t>On moving left to right, the metallic character of elements decrease.</a:t>
            </a:r>
            <a:br>
              <a:rPr lang="en-US" dirty="0" smtClean="0"/>
            </a:br>
            <a:r>
              <a:rPr lang="en-US" dirty="0" smtClean="0">
                <a:solidFill>
                  <a:schemeClr val="accent1">
                    <a:lumMod val="60000"/>
                    <a:lumOff val="40000"/>
                  </a:schemeClr>
                </a:solidFill>
              </a:rPr>
              <a:t>Variation in a group: </a:t>
            </a:r>
            <a:r>
              <a:rPr lang="en-US" dirty="0" smtClean="0"/>
              <a:t>On moving down, the metallic character of elements increases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9232" b="7997"/>
          <a:stretch/>
        </p:blipFill>
        <p:spPr bwMode="auto">
          <a:xfrm>
            <a:off x="6019799" y="1981200"/>
            <a:ext cx="3001721" cy="198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45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4953001"/>
          </a:xfrm>
        </p:spPr>
        <p:txBody>
          <a:bodyPr/>
          <a:lstStyle/>
          <a:p>
            <a:pPr marL="68580" indent="0">
              <a:buNone/>
            </a:pPr>
            <a:r>
              <a:rPr lang="en-US" sz="1600" i="1" u="sng" dirty="0" smtClean="0"/>
              <a:t>Contd.</a:t>
            </a:r>
          </a:p>
          <a:p>
            <a:r>
              <a:rPr lang="en-US" b="1" dirty="0" smtClean="0">
                <a:solidFill>
                  <a:schemeClr val="accent3">
                    <a:lumMod val="60000"/>
                    <a:lumOff val="40000"/>
                  </a:schemeClr>
                </a:solidFill>
              </a:rPr>
              <a:t>Non-metals: </a:t>
            </a:r>
            <a:r>
              <a:rPr lang="en-US" dirty="0" smtClean="0"/>
              <a:t>They are found on the right side of the periodic table.</a:t>
            </a:r>
          </a:p>
          <a:p>
            <a:pPr marL="68580" indent="0">
              <a:buNone/>
            </a:pPr>
            <a:r>
              <a:rPr lang="en-US" dirty="0" smtClean="0">
                <a:solidFill>
                  <a:schemeClr val="accent1">
                    <a:lumMod val="60000"/>
                    <a:lumOff val="40000"/>
                  </a:schemeClr>
                </a:solidFill>
              </a:rPr>
              <a:t>Variation in a period: </a:t>
            </a:r>
            <a:r>
              <a:rPr lang="en-US" dirty="0" smtClean="0"/>
              <a:t>On moving left to right, the non-metallic character increases.</a:t>
            </a:r>
          </a:p>
          <a:p>
            <a:pPr marL="68580" indent="0">
              <a:buNone/>
            </a:pPr>
            <a:r>
              <a:rPr lang="en-US" dirty="0" smtClean="0">
                <a:solidFill>
                  <a:schemeClr val="accent1">
                    <a:lumMod val="60000"/>
                    <a:lumOff val="40000"/>
                  </a:schemeClr>
                </a:solidFill>
              </a:rPr>
              <a:t>Variation in a group: </a:t>
            </a:r>
            <a:r>
              <a:rPr lang="en-US" dirty="0" smtClean="0"/>
              <a:t>On moving down, the non-metallic character of elements decreases.</a:t>
            </a:r>
          </a:p>
          <a:p>
            <a:r>
              <a:rPr lang="en-US" b="1" dirty="0">
                <a:solidFill>
                  <a:schemeClr val="accent3">
                    <a:lumMod val="60000"/>
                    <a:lumOff val="40000"/>
                  </a:schemeClr>
                </a:solidFill>
              </a:rPr>
              <a:t>Oxides: </a:t>
            </a:r>
            <a:r>
              <a:rPr lang="en-US" dirty="0" smtClean="0"/>
              <a:t>Oxides of metals are basic and of </a:t>
            </a:r>
            <a:r>
              <a:rPr lang="en-US" dirty="0"/>
              <a:t>n</a:t>
            </a:r>
            <a:r>
              <a:rPr lang="en-US" dirty="0" smtClean="0"/>
              <a:t>on-metals are acidic in general.</a:t>
            </a:r>
          </a:p>
          <a:p>
            <a:pPr marL="68580" indent="0">
              <a:buNone/>
            </a:pPr>
            <a:r>
              <a:rPr lang="en-US" dirty="0" smtClean="0">
                <a:solidFill>
                  <a:schemeClr val="accent1">
                    <a:lumMod val="60000"/>
                    <a:lumOff val="40000"/>
                  </a:schemeClr>
                </a:solidFill>
              </a:rPr>
              <a:t>Variation in a period: </a:t>
            </a:r>
            <a:r>
              <a:rPr lang="en-US" dirty="0" smtClean="0"/>
              <a:t>On moving from left to right, the basic nature of oxides decreases, the acidic nature of oxides decreases.</a:t>
            </a:r>
          </a:p>
          <a:p>
            <a:pPr marL="68580" indent="0">
              <a:buNone/>
            </a:pPr>
            <a:r>
              <a:rPr lang="en-US" dirty="0" smtClean="0">
                <a:solidFill>
                  <a:schemeClr val="accent1">
                    <a:lumMod val="60000"/>
                    <a:lumOff val="40000"/>
                  </a:schemeClr>
                </a:solidFill>
              </a:rPr>
              <a:t>Variation in a group: </a:t>
            </a:r>
            <a:r>
              <a:rPr lang="en-US" dirty="0" smtClean="0"/>
              <a:t>On moving down, the basic nature of oxides increases, the acidic nature of oxides decreases.</a:t>
            </a:r>
            <a:endParaRPr lang="en-US" dirty="0"/>
          </a:p>
        </p:txBody>
      </p:sp>
    </p:spTree>
    <p:extLst>
      <p:ext uri="{BB962C8B-B14F-4D97-AF65-F5344CB8AC3E}">
        <p14:creationId xmlns:p14="http://schemas.microsoft.com/office/powerpoint/2010/main" val="350235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solidFill>
                  <a:schemeClr val="accent3"/>
                </a:solidFill>
                <a:latin typeface="Courier New" pitchFamily="49" charset="0"/>
                <a:cs typeface="Courier New" pitchFamily="49" charset="0"/>
              </a:rPr>
              <a:t>THE END</a:t>
            </a:r>
            <a:endParaRPr lang="en-US" sz="4800" dirty="0">
              <a:solidFill>
                <a:schemeClr val="accent3"/>
              </a:solidFill>
              <a:latin typeface="Courier New" pitchFamily="49" charset="0"/>
              <a:cs typeface="Courier New" pitchFamily="49" charset="0"/>
            </a:endParaRPr>
          </a:p>
        </p:txBody>
      </p:sp>
      <p:sp>
        <p:nvSpPr>
          <p:cNvPr id="5" name="Text Placeholder 4"/>
          <p:cNvSpPr>
            <a:spLocks noGrp="1"/>
          </p:cNvSpPr>
          <p:nvPr>
            <p:ph type="body" idx="1"/>
          </p:nvPr>
        </p:nvSpPr>
        <p:spPr/>
        <p:txBody>
          <a:bodyPr>
            <a:normAutofit/>
          </a:bodyPr>
          <a:lstStyle/>
          <a:p>
            <a:r>
              <a:rPr lang="en-US" sz="2800" dirty="0" smtClean="0">
                <a:solidFill>
                  <a:schemeClr val="accent1"/>
                </a:solidFill>
                <a:latin typeface="Courier New" pitchFamily="49" charset="0"/>
                <a:cs typeface="Courier New" pitchFamily="49" charset="0"/>
              </a:rPr>
              <a:t>Thank You </a:t>
            </a:r>
            <a:r>
              <a:rPr lang="en-US" sz="2800" dirty="0" smtClean="0">
                <a:solidFill>
                  <a:schemeClr val="accent1"/>
                </a:solidFill>
                <a:latin typeface="Courier New" pitchFamily="49" charset="0"/>
                <a:cs typeface="Courier New" pitchFamily="49" charset="0"/>
                <a:sym typeface="Wingdings" pitchFamily="2" charset="2"/>
              </a:rPr>
              <a:t></a:t>
            </a:r>
            <a:endParaRPr lang="en-US" sz="2800" dirty="0">
              <a:solidFill>
                <a:schemeClr val="accent1"/>
              </a:solidFill>
              <a:latin typeface="Courier New" pitchFamily="49" charset="0"/>
              <a:cs typeface="Courier New" pitchFamily="49" charset="0"/>
            </a:endParaRPr>
          </a:p>
        </p:txBody>
      </p:sp>
    </p:spTree>
    <p:extLst>
      <p:ext uri="{BB962C8B-B14F-4D97-AF65-F5344CB8AC3E}">
        <p14:creationId xmlns:p14="http://schemas.microsoft.com/office/powerpoint/2010/main" val="156405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ln w="6350">
                  <a:noFill/>
                </a:ln>
                <a:solidFill>
                  <a:schemeClr val="accent1">
                    <a:lumMod val="75000"/>
                  </a:schemeClr>
                </a:solidFill>
              </a:rPr>
              <a:t>Early Attempts at the Classification of Elements:</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800" dirty="0" smtClean="0"/>
              <a:t>The earliest attempt to classify the elements resulted in grouping the elements as metals and non-metals. </a:t>
            </a:r>
            <a:r>
              <a:rPr lang="en-US" sz="2800" dirty="0" smtClean="0"/>
              <a:t/>
            </a:r>
            <a:br>
              <a:rPr lang="en-US" sz="2800" dirty="0" smtClean="0"/>
            </a:br>
            <a:endParaRPr lang="en-US" sz="2800" dirty="0" smtClean="0"/>
          </a:p>
          <a:p>
            <a:r>
              <a:rPr lang="en-US" sz="2800" dirty="0" smtClean="0"/>
              <a:t>Later further classifications were tried out as the knowledge of elements and their properties increased.</a:t>
            </a:r>
            <a:endParaRPr lang="en-US" sz="2800" dirty="0"/>
          </a:p>
        </p:txBody>
      </p:sp>
    </p:spTree>
    <p:extLst>
      <p:ext uri="{BB962C8B-B14F-4D97-AF65-F5344CB8AC3E}">
        <p14:creationId xmlns:p14="http://schemas.microsoft.com/office/powerpoint/2010/main" val="3935644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ln w="6350">
                  <a:noFill/>
                </a:ln>
                <a:solidFill>
                  <a:schemeClr val="accent1">
                    <a:lumMod val="75000"/>
                  </a:schemeClr>
                </a:solidFill>
              </a:rPr>
              <a:t>Johann Wolfgang Dobereiner:</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In the year 1817, a German chemist, Johann Wolfgang Dobereiner, observed that certain elements had similar properties and that he could put them together, in groups of 3 elements each.</a:t>
            </a:r>
          </a:p>
          <a:p>
            <a:r>
              <a:rPr lang="en-US" dirty="0" smtClean="0"/>
              <a:t>These groups were called ‘triads’.</a:t>
            </a:r>
            <a:r>
              <a:rPr lang="en-US" sz="2400" dirty="0" smtClean="0"/>
              <a:t/>
            </a:r>
            <a:br>
              <a:rPr lang="en-US" sz="2400" dirty="0" smtClean="0"/>
            </a:br>
            <a:endParaRPr lang="en-US" sz="2400" dirty="0" smtClean="0"/>
          </a:p>
          <a:p>
            <a:r>
              <a:rPr lang="en-US" sz="2800" dirty="0" smtClean="0">
                <a:solidFill>
                  <a:schemeClr val="accent3">
                    <a:lumMod val="75000"/>
                  </a:schemeClr>
                </a:solidFill>
              </a:rPr>
              <a:t>Dobereiner’s Law of Triads: </a:t>
            </a:r>
            <a:r>
              <a:rPr lang="en-US" dirty="0" smtClean="0"/>
              <a:t/>
            </a:r>
            <a:br>
              <a:rPr lang="en-US" dirty="0" smtClean="0"/>
            </a:br>
            <a:r>
              <a:rPr lang="en-US" sz="2200" dirty="0" smtClean="0">
                <a:solidFill>
                  <a:schemeClr val="bg1"/>
                </a:solidFill>
              </a:rPr>
              <a:t>‘When the three elements in a triad are written in the order of increasing atomic masses, the atomic mass of the middle element was roughly the average of the atomic masses of the other two elements’.</a:t>
            </a:r>
            <a:endParaRPr lang="en-US" sz="2200" dirty="0">
              <a:solidFill>
                <a:schemeClr val="bg1"/>
              </a:solidFill>
            </a:endParaRPr>
          </a:p>
        </p:txBody>
      </p:sp>
    </p:spTree>
    <p:extLst>
      <p:ext uri="{BB962C8B-B14F-4D97-AF65-F5344CB8AC3E}">
        <p14:creationId xmlns:p14="http://schemas.microsoft.com/office/powerpoint/2010/main" val="1332789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8318"/>
            <a:ext cx="8229600" cy="1399032"/>
          </a:xfrm>
        </p:spPr>
        <p:txBody>
          <a:bodyPr>
            <a:normAutofit/>
          </a:bodyPr>
          <a:lstStyle/>
          <a:p>
            <a:r>
              <a:rPr lang="en-US" sz="3800" dirty="0">
                <a:ln w="6350">
                  <a:noFill/>
                </a:ln>
                <a:solidFill>
                  <a:schemeClr val="accent1">
                    <a:lumMod val="75000"/>
                  </a:schemeClr>
                </a:solidFill>
              </a:rPr>
              <a:t>Dobereiner’s Triads:</a:t>
            </a:r>
            <a:endParaRPr lang="en-US" sz="3800" dirty="0">
              <a:ln w="6350">
                <a:noFill/>
              </a:ln>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4127645702"/>
                  </p:ext>
                </p:extLst>
              </p:nvPr>
            </p:nvGraphicFramePr>
            <p:xfrm>
              <a:off x="457200" y="2441880"/>
              <a:ext cx="8229600" cy="3882719"/>
            </p:xfrm>
            <a:graphic>
              <a:graphicData uri="http://schemas.openxmlformats.org/drawingml/2006/table">
                <a:tbl>
                  <a:tblPr firstRow="1" bandRow="1">
                    <a:tableStyleId>{5C22544A-7EE6-4342-B048-85BDC9FD1C3A}</a:tableStyleId>
                  </a:tblPr>
                  <a:tblGrid>
                    <a:gridCol w="2743200"/>
                    <a:gridCol w="2362200"/>
                    <a:gridCol w="3124200"/>
                  </a:tblGrid>
                  <a:tr h="453719">
                    <a:tc>
                      <a:txBody>
                        <a:bodyPr/>
                        <a:lstStyle/>
                        <a:p>
                          <a:pPr algn="ctr"/>
                          <a:r>
                            <a:rPr lang="en-US" dirty="0" smtClean="0"/>
                            <a:t>Elements:</a:t>
                          </a:r>
                          <a:endParaRPr lang="en-US" dirty="0"/>
                        </a:p>
                      </a:txBody>
                      <a:tcPr/>
                    </a:tc>
                    <a:tc>
                      <a:txBody>
                        <a:bodyPr/>
                        <a:lstStyle/>
                        <a:p>
                          <a:pPr algn="ctr"/>
                          <a:r>
                            <a:rPr lang="en-US" dirty="0" smtClean="0"/>
                            <a:t>Atomic Mass:</a:t>
                          </a:r>
                          <a:endParaRPr lang="en-US" dirty="0"/>
                        </a:p>
                      </a:txBody>
                      <a:tcPr/>
                    </a:tc>
                    <a:tc>
                      <a:txBody>
                        <a:bodyPr/>
                        <a:lstStyle/>
                        <a:p>
                          <a:pPr algn="ctr"/>
                          <a:r>
                            <a:rPr lang="en-US" dirty="0" smtClean="0"/>
                            <a:t>Average:</a:t>
                          </a:r>
                          <a:endParaRPr lang="en-US" dirty="0"/>
                        </a:p>
                      </a:txBody>
                      <a:tcPr/>
                    </a:tc>
                  </a:tr>
                  <a:tr h="1118760">
                    <a:tc>
                      <a:txBody>
                        <a:bodyPr/>
                        <a:lstStyle/>
                        <a:p>
                          <a:pPr algn="l"/>
                          <a:r>
                            <a:rPr lang="en-US" sz="2300" dirty="0" smtClean="0"/>
                            <a:t>Lithium (Li)</a:t>
                          </a:r>
                        </a:p>
                        <a:p>
                          <a:pPr algn="l"/>
                          <a:r>
                            <a:rPr lang="en-US" sz="2300" dirty="0" smtClean="0"/>
                            <a:t>Sodium (Na)</a:t>
                          </a:r>
                        </a:p>
                        <a:p>
                          <a:pPr algn="l"/>
                          <a:r>
                            <a:rPr lang="en-US" sz="2300" dirty="0" smtClean="0"/>
                            <a:t>Potassium (K)</a:t>
                          </a:r>
                          <a:endParaRPr lang="en-US" sz="2300" dirty="0"/>
                        </a:p>
                      </a:txBody>
                      <a:tcPr/>
                    </a:tc>
                    <a:tc>
                      <a:txBody>
                        <a:bodyPr/>
                        <a:lstStyle/>
                        <a:p>
                          <a:pPr algn="ctr"/>
                          <a:r>
                            <a:rPr lang="en-US" sz="2300" dirty="0" smtClean="0"/>
                            <a:t>6.9</a:t>
                          </a:r>
                        </a:p>
                        <a:p>
                          <a:pPr algn="ctr"/>
                          <a:r>
                            <a:rPr lang="en-US" sz="2300" dirty="0" smtClean="0"/>
                            <a:t>23.0</a:t>
                          </a:r>
                        </a:p>
                        <a:p>
                          <a:pPr algn="ctr"/>
                          <a:r>
                            <a:rPr lang="en-US" sz="2300" dirty="0" smtClean="0"/>
                            <a:t>39.0</a:t>
                          </a:r>
                          <a:endParaRPr lang="en-US" sz="23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300" i="1" smtClean="0">
                                        <a:latin typeface="Cambria Math"/>
                                      </a:rPr>
                                    </m:ctrlPr>
                                  </m:fPr>
                                  <m:num>
                                    <m:r>
                                      <a:rPr lang="en-US" sz="2300" b="0" i="0" smtClean="0">
                                        <a:latin typeface="Cambria Math"/>
                                      </a:rPr>
                                      <m:t>6.9+39.0</m:t>
                                    </m:r>
                                  </m:num>
                                  <m:den>
                                    <m:r>
                                      <a:rPr lang="en-US" sz="2300" b="0" i="0" smtClean="0">
                                        <a:latin typeface="Cambria Math"/>
                                      </a:rPr>
                                      <m:t>2</m:t>
                                    </m:r>
                                  </m:den>
                                </m:f>
                                <m:r>
                                  <a:rPr lang="en-US" sz="2300" b="0" i="0" smtClean="0">
                                    <a:latin typeface="Cambria Math"/>
                                  </a:rPr>
                                  <m:t>=22.95</m:t>
                                </m:r>
                              </m:oMath>
                            </m:oMathPara>
                          </a14:m>
                          <a:endParaRPr lang="en-US" sz="2300" i="0" dirty="0">
                            <a:latin typeface="+mn-lt"/>
                          </a:endParaRPr>
                        </a:p>
                      </a:txBody>
                      <a:tcPr/>
                    </a:tc>
                  </a:tr>
                  <a:tr h="1118760">
                    <a:tc>
                      <a:txBody>
                        <a:bodyPr/>
                        <a:lstStyle/>
                        <a:p>
                          <a:pPr algn="l"/>
                          <a:r>
                            <a:rPr lang="en-US" sz="2300" dirty="0" smtClean="0"/>
                            <a:t>Calcium (Ca)</a:t>
                          </a:r>
                        </a:p>
                        <a:p>
                          <a:pPr algn="l"/>
                          <a:r>
                            <a:rPr lang="en-US" sz="2300" dirty="0" smtClean="0"/>
                            <a:t>Strontium (Sr)</a:t>
                          </a:r>
                        </a:p>
                        <a:p>
                          <a:pPr algn="l"/>
                          <a:r>
                            <a:rPr lang="en-US" sz="2300" dirty="0" smtClean="0"/>
                            <a:t>Barium (Ba)</a:t>
                          </a:r>
                          <a:endParaRPr lang="en-US" sz="2300" dirty="0"/>
                        </a:p>
                      </a:txBody>
                      <a:tcPr/>
                    </a:tc>
                    <a:tc>
                      <a:txBody>
                        <a:bodyPr/>
                        <a:lstStyle/>
                        <a:p>
                          <a:pPr algn="ctr"/>
                          <a:r>
                            <a:rPr lang="en-US" sz="2300" dirty="0" smtClean="0"/>
                            <a:t>40.1</a:t>
                          </a:r>
                        </a:p>
                        <a:p>
                          <a:pPr algn="ctr"/>
                          <a:r>
                            <a:rPr lang="en-US" sz="2300" dirty="0" smtClean="0"/>
                            <a:t>87.6</a:t>
                          </a:r>
                        </a:p>
                        <a:p>
                          <a:pPr algn="ctr"/>
                          <a:r>
                            <a:rPr lang="en-US" sz="2300" dirty="0" smtClean="0"/>
                            <a:t>137.3</a:t>
                          </a:r>
                          <a:endParaRPr lang="en-US" sz="23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300" i="1" smtClean="0">
                                        <a:latin typeface="Cambria Math"/>
                                      </a:rPr>
                                    </m:ctrlPr>
                                  </m:fPr>
                                  <m:num>
                                    <m:r>
                                      <a:rPr lang="en-US" sz="2300" b="0" i="0" smtClean="0">
                                        <a:latin typeface="Cambria Math"/>
                                      </a:rPr>
                                      <m:t>40.1+137.3</m:t>
                                    </m:r>
                                  </m:num>
                                  <m:den>
                                    <m:r>
                                      <a:rPr lang="en-US" sz="2300" b="0" i="0" smtClean="0">
                                        <a:latin typeface="Cambria Math"/>
                                      </a:rPr>
                                      <m:t>2</m:t>
                                    </m:r>
                                  </m:den>
                                </m:f>
                                <m:r>
                                  <a:rPr lang="en-US" sz="2300" b="0" i="0" smtClean="0">
                                    <a:latin typeface="Cambria Math"/>
                                  </a:rPr>
                                  <m:t>=88.7</m:t>
                                </m:r>
                              </m:oMath>
                            </m:oMathPara>
                          </a14:m>
                          <a:endParaRPr lang="en-US" sz="2300" i="0" dirty="0">
                            <a:latin typeface="+mn-lt"/>
                          </a:endParaRPr>
                        </a:p>
                      </a:txBody>
                      <a:tcPr/>
                    </a:tc>
                  </a:tr>
                  <a:tr h="1118760">
                    <a:tc>
                      <a:txBody>
                        <a:bodyPr/>
                        <a:lstStyle/>
                        <a:p>
                          <a:pPr algn="l"/>
                          <a:r>
                            <a:rPr lang="en-US" sz="2300" dirty="0" smtClean="0"/>
                            <a:t>Chlorine (Cl)</a:t>
                          </a:r>
                        </a:p>
                        <a:p>
                          <a:pPr algn="l"/>
                          <a:r>
                            <a:rPr lang="en-US" sz="2300" dirty="0" smtClean="0"/>
                            <a:t>Bromine (Br)</a:t>
                          </a:r>
                        </a:p>
                        <a:p>
                          <a:pPr algn="l"/>
                          <a:r>
                            <a:rPr lang="en-US" sz="2300" dirty="0" smtClean="0"/>
                            <a:t>Iodine</a:t>
                          </a:r>
                          <a:r>
                            <a:rPr lang="en-US" sz="2300" baseline="0" dirty="0" smtClean="0"/>
                            <a:t> (I)</a:t>
                          </a:r>
                          <a:endParaRPr lang="en-US" sz="2300" dirty="0"/>
                        </a:p>
                      </a:txBody>
                      <a:tcPr/>
                    </a:tc>
                    <a:tc>
                      <a:txBody>
                        <a:bodyPr/>
                        <a:lstStyle/>
                        <a:p>
                          <a:pPr algn="ctr"/>
                          <a:r>
                            <a:rPr lang="en-US" sz="2300" dirty="0" smtClean="0"/>
                            <a:t>35.5</a:t>
                          </a:r>
                        </a:p>
                        <a:p>
                          <a:pPr algn="ctr"/>
                          <a:r>
                            <a:rPr lang="en-US" sz="2300" dirty="0" smtClean="0"/>
                            <a:t>79.9</a:t>
                          </a:r>
                        </a:p>
                        <a:p>
                          <a:pPr algn="ctr"/>
                          <a:r>
                            <a:rPr lang="en-US" sz="2300" dirty="0" smtClean="0"/>
                            <a:t>126.9</a:t>
                          </a:r>
                          <a:endParaRPr lang="en-US" sz="23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300" i="1" smtClean="0">
                                        <a:latin typeface="Cambria Math"/>
                                      </a:rPr>
                                    </m:ctrlPr>
                                  </m:fPr>
                                  <m:num>
                                    <m:r>
                                      <a:rPr lang="en-US" sz="2300" b="0" i="0" smtClean="0">
                                        <a:latin typeface="Cambria Math"/>
                                      </a:rPr>
                                      <m:t>35.5+126.9</m:t>
                                    </m:r>
                                  </m:num>
                                  <m:den>
                                    <m:r>
                                      <a:rPr lang="en-US" sz="2300" b="0" i="0" smtClean="0">
                                        <a:latin typeface="Cambria Math"/>
                                      </a:rPr>
                                      <m:t>2</m:t>
                                    </m:r>
                                  </m:den>
                                </m:f>
                                <m:r>
                                  <a:rPr lang="en-US" sz="2300" b="0" i="0" smtClean="0">
                                    <a:latin typeface="Cambria Math"/>
                                  </a:rPr>
                                  <m:t>=81.2</m:t>
                                </m:r>
                              </m:oMath>
                            </m:oMathPara>
                          </a14:m>
                          <a:endParaRPr lang="en-US" sz="2300" i="0" dirty="0">
                            <a:latin typeface="+mn-lt"/>
                          </a:endParaRPr>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4127645702"/>
                  </p:ext>
                </p:extLst>
              </p:nvPr>
            </p:nvGraphicFramePr>
            <p:xfrm>
              <a:off x="457200" y="2441880"/>
              <a:ext cx="8229600" cy="3882719"/>
            </p:xfrm>
            <a:graphic>
              <a:graphicData uri="http://schemas.openxmlformats.org/drawingml/2006/table">
                <a:tbl>
                  <a:tblPr firstRow="1" bandRow="1">
                    <a:tableStyleId>{5C22544A-7EE6-4342-B048-85BDC9FD1C3A}</a:tableStyleId>
                  </a:tblPr>
                  <a:tblGrid>
                    <a:gridCol w="2743200"/>
                    <a:gridCol w="2362200"/>
                    <a:gridCol w="3124200"/>
                  </a:tblGrid>
                  <a:tr h="453719">
                    <a:tc>
                      <a:txBody>
                        <a:bodyPr/>
                        <a:lstStyle/>
                        <a:p>
                          <a:pPr algn="ctr"/>
                          <a:r>
                            <a:rPr lang="en-US" dirty="0" smtClean="0"/>
                            <a:t>Elements:</a:t>
                          </a:r>
                          <a:endParaRPr lang="en-US" dirty="0"/>
                        </a:p>
                      </a:txBody>
                      <a:tcPr/>
                    </a:tc>
                    <a:tc>
                      <a:txBody>
                        <a:bodyPr/>
                        <a:lstStyle/>
                        <a:p>
                          <a:pPr algn="ctr"/>
                          <a:r>
                            <a:rPr lang="en-US" dirty="0" smtClean="0"/>
                            <a:t>Atomic Mass:</a:t>
                          </a:r>
                          <a:endParaRPr lang="en-US" dirty="0"/>
                        </a:p>
                      </a:txBody>
                      <a:tcPr/>
                    </a:tc>
                    <a:tc>
                      <a:txBody>
                        <a:bodyPr/>
                        <a:lstStyle/>
                        <a:p>
                          <a:pPr algn="ctr"/>
                          <a:r>
                            <a:rPr lang="en-US" dirty="0" smtClean="0"/>
                            <a:t>Average:</a:t>
                          </a:r>
                          <a:endParaRPr lang="en-US" dirty="0"/>
                        </a:p>
                      </a:txBody>
                      <a:tcPr/>
                    </a:tc>
                  </a:tr>
                  <a:tr h="1143000">
                    <a:tc>
                      <a:txBody>
                        <a:bodyPr/>
                        <a:lstStyle/>
                        <a:p>
                          <a:pPr algn="l"/>
                          <a:r>
                            <a:rPr lang="en-US" sz="2300" dirty="0" smtClean="0"/>
                            <a:t>Lithium (Li)</a:t>
                          </a:r>
                        </a:p>
                        <a:p>
                          <a:pPr algn="l"/>
                          <a:r>
                            <a:rPr lang="en-US" sz="2300" dirty="0" smtClean="0"/>
                            <a:t>Sodium (Na)</a:t>
                          </a:r>
                        </a:p>
                        <a:p>
                          <a:pPr algn="l"/>
                          <a:r>
                            <a:rPr lang="en-US" sz="2300" dirty="0" smtClean="0"/>
                            <a:t>Potassium (K)</a:t>
                          </a:r>
                          <a:endParaRPr lang="en-US" sz="2300" dirty="0"/>
                        </a:p>
                      </a:txBody>
                      <a:tcPr/>
                    </a:tc>
                    <a:tc>
                      <a:txBody>
                        <a:bodyPr/>
                        <a:lstStyle/>
                        <a:p>
                          <a:pPr algn="ctr"/>
                          <a:r>
                            <a:rPr lang="en-US" sz="2300" dirty="0" smtClean="0"/>
                            <a:t>6.9</a:t>
                          </a:r>
                        </a:p>
                        <a:p>
                          <a:pPr algn="ctr"/>
                          <a:r>
                            <a:rPr lang="en-US" sz="2300" dirty="0" smtClean="0"/>
                            <a:t>23.0</a:t>
                          </a:r>
                        </a:p>
                        <a:p>
                          <a:pPr algn="ctr"/>
                          <a:r>
                            <a:rPr lang="en-US" sz="2300" dirty="0" smtClean="0"/>
                            <a:t>39.0</a:t>
                          </a:r>
                          <a:endParaRPr lang="en-US" sz="2300" dirty="0"/>
                        </a:p>
                      </a:txBody>
                      <a:tcPr/>
                    </a:tc>
                    <a:tc>
                      <a:txBody>
                        <a:bodyPr/>
                        <a:lstStyle/>
                        <a:p>
                          <a:endParaRPr lang="en-US"/>
                        </a:p>
                      </a:txBody>
                      <a:tcPr>
                        <a:blipFill rotWithShape="1">
                          <a:blip r:embed="rId2"/>
                          <a:stretch>
                            <a:fillRect l="-163672" t="-42021" b="-211170"/>
                          </a:stretch>
                        </a:blipFill>
                      </a:tcPr>
                    </a:tc>
                  </a:tr>
                  <a:tr h="1143000">
                    <a:tc>
                      <a:txBody>
                        <a:bodyPr/>
                        <a:lstStyle/>
                        <a:p>
                          <a:pPr algn="l"/>
                          <a:r>
                            <a:rPr lang="en-US" sz="2300" dirty="0" smtClean="0"/>
                            <a:t>Calcium (Ca)</a:t>
                          </a:r>
                        </a:p>
                        <a:p>
                          <a:pPr algn="l"/>
                          <a:r>
                            <a:rPr lang="en-US" sz="2300" dirty="0" smtClean="0"/>
                            <a:t>Strontium (Sr)</a:t>
                          </a:r>
                        </a:p>
                        <a:p>
                          <a:pPr algn="l"/>
                          <a:r>
                            <a:rPr lang="en-US" sz="2300" dirty="0" smtClean="0"/>
                            <a:t>Barium (Ba)</a:t>
                          </a:r>
                          <a:endParaRPr lang="en-US" sz="2300" dirty="0"/>
                        </a:p>
                      </a:txBody>
                      <a:tcPr/>
                    </a:tc>
                    <a:tc>
                      <a:txBody>
                        <a:bodyPr/>
                        <a:lstStyle/>
                        <a:p>
                          <a:pPr algn="ctr"/>
                          <a:r>
                            <a:rPr lang="en-US" sz="2300" dirty="0" smtClean="0"/>
                            <a:t>40.1</a:t>
                          </a:r>
                        </a:p>
                        <a:p>
                          <a:pPr algn="ctr"/>
                          <a:r>
                            <a:rPr lang="en-US" sz="2300" dirty="0" smtClean="0"/>
                            <a:t>87.6</a:t>
                          </a:r>
                        </a:p>
                        <a:p>
                          <a:pPr algn="ctr"/>
                          <a:r>
                            <a:rPr lang="en-US" sz="2300" dirty="0" smtClean="0"/>
                            <a:t>137.3</a:t>
                          </a:r>
                          <a:endParaRPr lang="en-US" sz="2300" dirty="0"/>
                        </a:p>
                      </a:txBody>
                      <a:tcPr/>
                    </a:tc>
                    <a:tc>
                      <a:txBody>
                        <a:bodyPr/>
                        <a:lstStyle/>
                        <a:p>
                          <a:endParaRPr lang="en-US"/>
                        </a:p>
                      </a:txBody>
                      <a:tcPr>
                        <a:blipFill rotWithShape="1">
                          <a:blip r:embed="rId2"/>
                          <a:stretch>
                            <a:fillRect l="-163672" t="-142781" b="-112299"/>
                          </a:stretch>
                        </a:blipFill>
                      </a:tcPr>
                    </a:tc>
                  </a:tr>
                  <a:tr h="1143000">
                    <a:tc>
                      <a:txBody>
                        <a:bodyPr/>
                        <a:lstStyle/>
                        <a:p>
                          <a:pPr algn="l"/>
                          <a:r>
                            <a:rPr lang="en-US" sz="2300" dirty="0" smtClean="0"/>
                            <a:t>Chlorine (Cl)</a:t>
                          </a:r>
                        </a:p>
                        <a:p>
                          <a:pPr algn="l"/>
                          <a:r>
                            <a:rPr lang="en-US" sz="2300" dirty="0" smtClean="0"/>
                            <a:t>Bromine (Br)</a:t>
                          </a:r>
                        </a:p>
                        <a:p>
                          <a:pPr algn="l"/>
                          <a:r>
                            <a:rPr lang="en-US" sz="2300" dirty="0" smtClean="0"/>
                            <a:t>Iodine</a:t>
                          </a:r>
                          <a:r>
                            <a:rPr lang="en-US" sz="2300" baseline="0" dirty="0" smtClean="0"/>
                            <a:t> (I)</a:t>
                          </a:r>
                          <a:endParaRPr lang="en-US" sz="2300" dirty="0"/>
                        </a:p>
                      </a:txBody>
                      <a:tcPr/>
                    </a:tc>
                    <a:tc>
                      <a:txBody>
                        <a:bodyPr/>
                        <a:lstStyle/>
                        <a:p>
                          <a:pPr algn="ctr"/>
                          <a:r>
                            <a:rPr lang="en-US" sz="2300" dirty="0" smtClean="0"/>
                            <a:t>35.5</a:t>
                          </a:r>
                        </a:p>
                        <a:p>
                          <a:pPr algn="ctr"/>
                          <a:r>
                            <a:rPr lang="en-US" sz="2300" dirty="0" smtClean="0"/>
                            <a:t>79.9</a:t>
                          </a:r>
                        </a:p>
                        <a:p>
                          <a:pPr algn="ctr"/>
                          <a:r>
                            <a:rPr lang="en-US" sz="2300" dirty="0" smtClean="0"/>
                            <a:t>126.9</a:t>
                          </a:r>
                          <a:endParaRPr lang="en-US" sz="2300" dirty="0"/>
                        </a:p>
                      </a:txBody>
                      <a:tcPr/>
                    </a:tc>
                    <a:tc>
                      <a:txBody>
                        <a:bodyPr/>
                        <a:lstStyle/>
                        <a:p>
                          <a:endParaRPr lang="en-US"/>
                        </a:p>
                      </a:txBody>
                      <a:tcPr>
                        <a:blipFill rotWithShape="1">
                          <a:blip r:embed="rId2"/>
                          <a:stretch>
                            <a:fillRect l="-163672" t="-242781" b="-12299"/>
                          </a:stretch>
                        </a:blipFill>
                      </a:tcPr>
                    </a:tc>
                  </a:tr>
                </a:tbl>
              </a:graphicData>
            </a:graphic>
          </p:graphicFrame>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
            <a:ext cx="1933575" cy="210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50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ln w="6350">
                  <a:noFill/>
                </a:ln>
                <a:solidFill>
                  <a:schemeClr val="accent1">
                    <a:lumMod val="75000"/>
                  </a:schemeClr>
                </a:solidFill>
              </a:rPr>
              <a:t>Limitations of Dobereiner’s Classification:</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800" dirty="0" smtClean="0"/>
              <a:t>It failed to arrange all the known elements in the form of triads of elements having similar chemical properties.</a:t>
            </a:r>
            <a:br>
              <a:rPr lang="en-US" sz="2800" dirty="0" smtClean="0"/>
            </a:br>
            <a:endParaRPr lang="en-US" sz="2800" dirty="0"/>
          </a:p>
          <a:p>
            <a:r>
              <a:rPr lang="en-US" sz="2800" dirty="0" smtClean="0"/>
              <a:t>Dobereiner could identify only 3 triads from the elements known at that time. Hence, this system of classification was not found to be useful.</a:t>
            </a:r>
          </a:p>
        </p:txBody>
      </p:sp>
    </p:spTree>
    <p:extLst>
      <p:ext uri="{BB962C8B-B14F-4D97-AF65-F5344CB8AC3E}">
        <p14:creationId xmlns:p14="http://schemas.microsoft.com/office/powerpoint/2010/main" val="2639388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ln w="6350">
                  <a:noFill/>
                </a:ln>
                <a:solidFill>
                  <a:schemeClr val="accent1">
                    <a:lumMod val="75000"/>
                  </a:schemeClr>
                </a:solidFill>
              </a:rPr>
              <a:t>John Newland:</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a:xfrm>
            <a:off x="457200" y="1676400"/>
            <a:ext cx="8229600" cy="4572000"/>
          </a:xfrm>
        </p:spPr>
        <p:txBody>
          <a:bodyPr>
            <a:normAutofit/>
          </a:bodyPr>
          <a:lstStyle/>
          <a:p>
            <a:r>
              <a:rPr lang="en-US" dirty="0" smtClean="0"/>
              <a:t>In 1866, John Newlands, an English scientist, arranged the then known elements in the order of increasing atomic masses.</a:t>
            </a:r>
          </a:p>
          <a:p>
            <a:r>
              <a:rPr lang="en-US" dirty="0" smtClean="0"/>
              <a:t>He started with Hydrogen and ended at Thorium.</a:t>
            </a:r>
          </a:p>
          <a:p>
            <a:r>
              <a:rPr lang="en-US" dirty="0" smtClean="0"/>
              <a:t>He found that every eighth element had similar properties of the first, just like the notes of music (octaves</a:t>
            </a:r>
            <a:r>
              <a:rPr lang="en-US" dirty="0" smtClean="0"/>
              <a:t>).</a:t>
            </a:r>
            <a:br>
              <a:rPr lang="en-US" dirty="0" smtClean="0"/>
            </a:br>
            <a:endParaRPr lang="en-US" dirty="0" smtClean="0"/>
          </a:p>
          <a:p>
            <a:r>
              <a:rPr lang="en-US" sz="2800" dirty="0" smtClean="0">
                <a:solidFill>
                  <a:schemeClr val="accent3">
                    <a:lumMod val="75000"/>
                  </a:schemeClr>
                </a:solidFill>
              </a:rPr>
              <a:t>Newland’s Law of Octaves:</a:t>
            </a:r>
            <a:r>
              <a:rPr lang="en-US" dirty="0" smtClean="0">
                <a:solidFill>
                  <a:schemeClr val="accent1">
                    <a:lumMod val="50000"/>
                  </a:schemeClr>
                </a:solidFill>
              </a:rPr>
              <a:t/>
            </a:r>
            <a:br>
              <a:rPr lang="en-US" dirty="0" smtClean="0">
                <a:solidFill>
                  <a:schemeClr val="accent1">
                    <a:lumMod val="50000"/>
                  </a:schemeClr>
                </a:solidFill>
              </a:rPr>
            </a:br>
            <a:r>
              <a:rPr lang="en-US" sz="2200" dirty="0" smtClean="0">
                <a:solidFill>
                  <a:schemeClr val="bg1"/>
                </a:solidFill>
              </a:rPr>
              <a:t>‘When elements are arranged in the order of increasing atomic masses, the properties of every eighth element were similar to that of the first.’</a:t>
            </a:r>
            <a:endParaRPr lang="en-US" dirty="0" smtClean="0">
              <a:solidFill>
                <a:schemeClr val="bg1"/>
              </a:solidFill>
            </a:endParaRPr>
          </a:p>
          <a:p>
            <a:endParaRPr lang="en-US" dirty="0"/>
          </a:p>
        </p:txBody>
      </p:sp>
    </p:spTree>
    <p:extLst>
      <p:ext uri="{BB962C8B-B14F-4D97-AF65-F5344CB8AC3E}">
        <p14:creationId xmlns:p14="http://schemas.microsoft.com/office/powerpoint/2010/main" val="4094445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1399032"/>
          </a:xfrm>
        </p:spPr>
        <p:txBody>
          <a:bodyPr>
            <a:normAutofit/>
          </a:bodyPr>
          <a:lstStyle/>
          <a:p>
            <a:r>
              <a:rPr lang="en-US" sz="3800" dirty="0">
                <a:ln w="6350">
                  <a:noFill/>
                </a:ln>
                <a:solidFill>
                  <a:schemeClr val="accent1">
                    <a:lumMod val="75000"/>
                  </a:schemeClr>
                </a:solidFill>
              </a:rPr>
              <a:t>Newland’s Octaves:</a:t>
            </a:r>
            <a:endParaRPr lang="en-US" sz="3800" dirty="0">
              <a:ln w="6350">
                <a:noFill/>
              </a:ln>
              <a:solidFill>
                <a:schemeClr val="accent1">
                  <a:lumMod val="75000"/>
                </a:schemeClr>
              </a:solidFill>
            </a:endParaRPr>
          </a:p>
        </p:txBody>
      </p:sp>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914400" y="2590800"/>
            <a:ext cx="707317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7111"/>
            <a:ext cx="250507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208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normAutofit/>
          </a:bodyPr>
          <a:lstStyle/>
          <a:p>
            <a:r>
              <a:rPr lang="en-US" sz="3800" dirty="0">
                <a:ln w="6350">
                  <a:noFill/>
                </a:ln>
                <a:solidFill>
                  <a:schemeClr val="accent1">
                    <a:lumMod val="75000"/>
                  </a:schemeClr>
                </a:solidFill>
              </a:rPr>
              <a:t>Limitation of Newland’s law:</a:t>
            </a:r>
            <a:endParaRPr lang="en-US" sz="3800" dirty="0">
              <a:ln w="6350">
                <a:noFill/>
              </a:ln>
              <a:solidFill>
                <a:schemeClr val="accent1">
                  <a:lumMod val="75000"/>
                </a:schemeClr>
              </a:solidFill>
            </a:endParaRPr>
          </a:p>
        </p:txBody>
      </p:sp>
      <p:sp>
        <p:nvSpPr>
          <p:cNvPr id="3" name="Content Placeholder 2"/>
          <p:cNvSpPr>
            <a:spLocks noGrp="1"/>
          </p:cNvSpPr>
          <p:nvPr>
            <p:ph idx="1"/>
          </p:nvPr>
        </p:nvSpPr>
        <p:spPr>
          <a:xfrm>
            <a:off x="381000" y="1371600"/>
            <a:ext cx="8229600" cy="4572000"/>
          </a:xfrm>
        </p:spPr>
        <p:txBody>
          <a:bodyPr>
            <a:noAutofit/>
          </a:bodyPr>
          <a:lstStyle/>
          <a:p>
            <a:r>
              <a:rPr lang="en-US" sz="2200" dirty="0" smtClean="0"/>
              <a:t>It was applicable only till Calcium, i.e. after Calcium, every 8</a:t>
            </a:r>
            <a:r>
              <a:rPr lang="en-US" sz="2200" baseline="30000" dirty="0" smtClean="0"/>
              <a:t>th</a:t>
            </a:r>
            <a:r>
              <a:rPr lang="en-US" sz="2200" dirty="0" smtClean="0"/>
              <a:t> element didn’t posses the same properties of the 1</a:t>
            </a:r>
            <a:r>
              <a:rPr lang="en-US" sz="2200" baseline="30000" dirty="0" smtClean="0"/>
              <a:t>st</a:t>
            </a:r>
            <a:r>
              <a:rPr lang="en-US" sz="2200" dirty="0" smtClean="0"/>
              <a:t> element.</a:t>
            </a:r>
          </a:p>
          <a:p>
            <a:r>
              <a:rPr lang="en-US" sz="2200" dirty="0" smtClean="0">
                <a:solidFill>
                  <a:schemeClr val="accent3">
                    <a:lumMod val="75000"/>
                  </a:schemeClr>
                </a:solidFill>
              </a:rPr>
              <a:t>Newland assumed that only 56 elements existed. But later other elements came to place and didn’t fit into his law.</a:t>
            </a:r>
          </a:p>
          <a:p>
            <a:r>
              <a:rPr lang="en-US" sz="2200" dirty="0" smtClean="0"/>
              <a:t>In order to fit elements into his table, he fit elements like </a:t>
            </a:r>
            <a:r>
              <a:rPr lang="en-US" sz="2200" i="1" dirty="0" smtClean="0"/>
              <a:t>Co</a:t>
            </a:r>
            <a:r>
              <a:rPr lang="en-US" sz="2200" dirty="0" smtClean="0"/>
              <a:t> and </a:t>
            </a:r>
            <a:r>
              <a:rPr lang="en-US" sz="2200" i="1" dirty="0" smtClean="0"/>
              <a:t>Ni</a:t>
            </a:r>
            <a:r>
              <a:rPr lang="en-US" sz="2200" dirty="0" smtClean="0"/>
              <a:t> under the same slot and that too in the same column as </a:t>
            </a:r>
            <a:r>
              <a:rPr lang="en-US" sz="2200" i="1" dirty="0" smtClean="0"/>
              <a:t>F</a:t>
            </a:r>
            <a:r>
              <a:rPr lang="en-US" sz="2200" dirty="0" smtClean="0"/>
              <a:t>, </a:t>
            </a:r>
            <a:r>
              <a:rPr lang="en-US" sz="2200" i="1" dirty="0" smtClean="0"/>
              <a:t>Cl</a:t>
            </a:r>
            <a:r>
              <a:rPr lang="en-US" sz="2200" dirty="0" smtClean="0"/>
              <a:t> and </a:t>
            </a:r>
            <a:r>
              <a:rPr lang="en-US" sz="2200" i="1" dirty="0" smtClean="0"/>
              <a:t>Br</a:t>
            </a:r>
            <a:r>
              <a:rPr lang="en-US" sz="2200" dirty="0" smtClean="0"/>
              <a:t> which have very different properties than these elements.</a:t>
            </a:r>
          </a:p>
          <a:p>
            <a:r>
              <a:rPr lang="en-US" sz="2200" i="1" dirty="0" smtClean="0">
                <a:solidFill>
                  <a:schemeClr val="accent3">
                    <a:lumMod val="75000"/>
                  </a:schemeClr>
                </a:solidFill>
              </a:rPr>
              <a:t>Fe</a:t>
            </a:r>
            <a:r>
              <a:rPr lang="en-US" sz="2200" dirty="0" smtClean="0">
                <a:solidFill>
                  <a:schemeClr val="accent3">
                    <a:lumMod val="75000"/>
                  </a:schemeClr>
                </a:solidFill>
              </a:rPr>
              <a:t>, which resembles </a:t>
            </a:r>
            <a:r>
              <a:rPr lang="en-US" sz="2200" i="1" dirty="0" smtClean="0">
                <a:solidFill>
                  <a:schemeClr val="accent3">
                    <a:lumMod val="75000"/>
                  </a:schemeClr>
                </a:solidFill>
              </a:rPr>
              <a:t>Co</a:t>
            </a:r>
            <a:r>
              <a:rPr lang="en-US" sz="2200" dirty="0" smtClean="0">
                <a:solidFill>
                  <a:schemeClr val="accent3">
                    <a:lumMod val="75000"/>
                  </a:schemeClr>
                </a:solidFill>
              </a:rPr>
              <a:t> and </a:t>
            </a:r>
            <a:r>
              <a:rPr lang="en-US" sz="2200" i="1" dirty="0" smtClean="0">
                <a:solidFill>
                  <a:schemeClr val="accent3">
                    <a:lumMod val="75000"/>
                  </a:schemeClr>
                </a:solidFill>
              </a:rPr>
              <a:t>Ni</a:t>
            </a:r>
            <a:r>
              <a:rPr lang="en-US" sz="2200" dirty="0" smtClean="0">
                <a:solidFill>
                  <a:schemeClr val="accent3">
                    <a:lumMod val="75000"/>
                  </a:schemeClr>
                </a:solidFill>
              </a:rPr>
              <a:t> in properties was kept far away from these elements.</a:t>
            </a:r>
            <a:endParaRPr lang="en-US" sz="2200" dirty="0">
              <a:solidFill>
                <a:schemeClr val="accent3">
                  <a:lumMod val="75000"/>
                </a:schemeClr>
              </a:solidFill>
            </a:endParaRPr>
          </a:p>
        </p:txBody>
      </p:sp>
    </p:spTree>
    <p:extLst>
      <p:ext uri="{BB962C8B-B14F-4D97-AF65-F5344CB8AC3E}">
        <p14:creationId xmlns:p14="http://schemas.microsoft.com/office/powerpoint/2010/main" val="78788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Custom 3">
      <a:majorFont>
        <a:latin typeface="Century Gothic"/>
        <a:ea typeface=""/>
        <a:cs typeface=""/>
      </a:majorFont>
      <a:minorFont>
        <a:latin typeface="Century Gothic"/>
        <a:ea typeface=""/>
        <a:cs typeface=""/>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486825DBD2840BD8C7AB34A589F3C" ma:contentTypeVersion="1" ma:contentTypeDescription="Create a new document." ma:contentTypeScope="" ma:versionID="f2dfedeca766324b3a78b0402d445f6a">
  <xsd:schema xmlns:xsd="http://www.w3.org/2001/XMLSchema" xmlns:p="http://schemas.microsoft.com/office/2006/metadata/properties" targetNamespace="http://schemas.microsoft.com/office/2006/metadata/properties" ma:root="true" ma:fieldsID="329cfca0d7d97ebe2933d82330ec957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35766E8-1D4E-43B4-AFBD-E21FBAF52967}"/>
</file>

<file path=customXml/itemProps2.xml><?xml version="1.0" encoding="utf-8"?>
<ds:datastoreItem xmlns:ds="http://schemas.openxmlformats.org/officeDocument/2006/customXml" ds:itemID="{7BCDE4E2-34EF-419E-9FB4-C00FDF959DE5}"/>
</file>

<file path=customXml/itemProps3.xml><?xml version="1.0" encoding="utf-8"?>
<ds:datastoreItem xmlns:ds="http://schemas.openxmlformats.org/officeDocument/2006/customXml" ds:itemID="{7B8FA4D8-EFA7-43CC-8336-CC627C9ABD32}"/>
</file>

<file path=docProps/app.xml><?xml version="1.0" encoding="utf-8"?>
<Properties xmlns="http://schemas.openxmlformats.org/officeDocument/2006/extended-properties" xmlns:vt="http://schemas.openxmlformats.org/officeDocument/2006/docPropsVTypes">
  <Template>TC101859862[[fn=Urban Pop]]</Template>
  <TotalTime>449</TotalTime>
  <Words>1168</Words>
  <Application>Microsoft Office PowerPoint</Application>
  <PresentationFormat>On-screen Show (4:3)</PresentationFormat>
  <Paragraphs>120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Urban Pop</vt:lpstr>
      <vt:lpstr>Periodic Classification of Elements</vt:lpstr>
      <vt:lpstr>Introduction:</vt:lpstr>
      <vt:lpstr>Early Attempts at the Classification of Elements:</vt:lpstr>
      <vt:lpstr>Johann Wolfgang Dobereiner:</vt:lpstr>
      <vt:lpstr>Dobereiner’s Triads:</vt:lpstr>
      <vt:lpstr>Limitations of Dobereiner’s Classification:</vt:lpstr>
      <vt:lpstr>John Newland:</vt:lpstr>
      <vt:lpstr>Newland’s Octaves:</vt:lpstr>
      <vt:lpstr>Limitation of Newland’s law:</vt:lpstr>
      <vt:lpstr>Dmitri Ivanovich Mendeleev:</vt:lpstr>
      <vt:lpstr>Mendeleev’s Periodic Law:</vt:lpstr>
      <vt:lpstr>Mendeleev’s Periodic Table:</vt:lpstr>
      <vt:lpstr>Achievements of Mendeleev’s Periodic Table: (1)</vt:lpstr>
      <vt:lpstr>Achievements of Mendeleev’s Periodic Table: (2)</vt:lpstr>
      <vt:lpstr>Limitations of Mendeleev’s Classification: (1)</vt:lpstr>
      <vt:lpstr>Limitations of Mendeleev’s Classification: (2)</vt:lpstr>
      <vt:lpstr>Try this:</vt:lpstr>
      <vt:lpstr>The Modern periodic table:</vt:lpstr>
      <vt:lpstr>Position of elements in the Modern Periodic Table:</vt:lpstr>
      <vt:lpstr>The Modern Periodic Table:</vt:lpstr>
      <vt:lpstr>Trends in the modern periodic table:</vt:lpstr>
      <vt:lpstr>Metallic &amp; Non-metallic properties:</vt:lpstr>
      <vt:lpstr>PowerPoint Presentation</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Classification of Elements</dc:title>
  <dc:subject>Science</dc:subject>
  <dc:creator>Rishi Home</dc:creator>
  <cp:lastModifiedBy>Rishi Home</cp:lastModifiedBy>
  <cp:revision>37</cp:revision>
  <dcterms:created xsi:type="dcterms:W3CDTF">2011-09-20T06:57:48Z</dcterms:created>
  <dcterms:modified xsi:type="dcterms:W3CDTF">2011-09-21T15:53:03Z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0x01010034B486825DBD2840BD8C7AB34A589F3C</vt:lpwstr>
  </property>
</Properties>
</file>